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56787CF-F926-4219-B486-683D12A96C8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0EEADEB-08F0-4C92-BE7A-ED370C423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55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 Vocab List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city with a population of 10 million or more</a:t>
            </a:r>
          </a:p>
          <a:p>
            <a:r>
              <a:rPr lang="en-US" sz="2800" b="1" u="sng" dirty="0" smtClean="0"/>
              <a:t>Example</a:t>
            </a:r>
            <a:r>
              <a:rPr lang="en-US" sz="2800" dirty="0" smtClean="0"/>
              <a:t>: Atlanta, NYC, San Francisco</a:t>
            </a:r>
            <a:endParaRPr lang="en-US" sz="2800" b="1" u="sng" dirty="0"/>
          </a:p>
        </p:txBody>
      </p:sp>
      <p:pic>
        <p:nvPicPr>
          <p:cNvPr id="9218" name="Picture 2" descr="Image result for megacit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528872"/>
            <a:ext cx="5194300" cy="302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Developed Countries (MDC)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country that is in the later stage in the process of economic development</a:t>
            </a:r>
          </a:p>
          <a:p>
            <a:r>
              <a:rPr lang="en-US" sz="2800" b="1" u="sng" dirty="0" smtClean="0"/>
              <a:t>Example</a:t>
            </a:r>
            <a:r>
              <a:rPr lang="en-US" sz="2800" dirty="0" smtClean="0"/>
              <a:t>: Almost all of Europe is developed</a:t>
            </a:r>
            <a:endParaRPr lang="en-US" sz="2800" dirty="0"/>
          </a:p>
        </p:txBody>
      </p:sp>
      <p:pic>
        <p:nvPicPr>
          <p:cNvPr id="10242" name="Picture 2" descr="https://upload.wikimedia.org/wikipedia/commons/thumb/7/75/IMF_advanced_economies_2008.svg/1920px-IMF_advanced_economies_2008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44" y="2602996"/>
            <a:ext cx="6284756" cy="318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Capita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Approximately how much a person in a country would make in a year calculated by dividing the GDP by the population</a:t>
            </a:r>
          </a:p>
          <a:p>
            <a:r>
              <a:rPr lang="en-US" sz="2400" b="1" u="sng" dirty="0" smtClean="0"/>
              <a:t>Example</a:t>
            </a:r>
            <a:r>
              <a:rPr lang="en-US" sz="2400" dirty="0" smtClean="0"/>
              <a:t>: US GDP (13.9 Trillion)/ US Pop. (326 Million)=$42,638.36 (Roughly)</a:t>
            </a:r>
            <a:endParaRPr lang="en-US" sz="2400" dirty="0"/>
          </a:p>
        </p:txBody>
      </p:sp>
      <p:pic>
        <p:nvPicPr>
          <p:cNvPr id="11266" name="Picture 2" descr="Image result for per capita GD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49" y="2222500"/>
            <a:ext cx="4862351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Portion of the economy in which raw materials are extracted from the earth</a:t>
            </a:r>
          </a:p>
          <a:p>
            <a:r>
              <a:rPr lang="en-US" sz="2800" b="1" u="sng" dirty="0" smtClean="0"/>
              <a:t>Example</a:t>
            </a:r>
            <a:r>
              <a:rPr lang="en-US" sz="2800" dirty="0" smtClean="0"/>
              <a:t>: Farming, Fishing, Mining</a:t>
            </a:r>
            <a:endParaRPr lang="en-US" sz="2800" dirty="0"/>
          </a:p>
        </p:txBody>
      </p:sp>
      <p:pic>
        <p:nvPicPr>
          <p:cNvPr id="12290" name="Picture 2" descr="Image result for primary sec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643643"/>
            <a:ext cx="5194300" cy="279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Portion of the economy where raw materials are turned into useful products like manufacturing, processing, or assembling raw materials</a:t>
            </a:r>
          </a:p>
          <a:p>
            <a:r>
              <a:rPr lang="en-US" sz="2400" b="1" u="sng" dirty="0" smtClean="0"/>
              <a:t>Example</a:t>
            </a:r>
            <a:r>
              <a:rPr lang="en-US" sz="2400" dirty="0" smtClean="0"/>
              <a:t>: Factory Jobs, Assembly Plants, Oil Refining</a:t>
            </a:r>
            <a:endParaRPr lang="en-US" sz="2400" dirty="0"/>
          </a:p>
        </p:txBody>
      </p:sp>
      <p:pic>
        <p:nvPicPr>
          <p:cNvPr id="13314" name="Picture 2" descr="Image result for secondary sec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580878"/>
            <a:ext cx="5194300" cy="29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7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Physical characteristic of a place (climate, topography, vegetation)</a:t>
            </a:r>
          </a:p>
          <a:p>
            <a:r>
              <a:rPr lang="en-US" sz="2800" b="1" u="sng" dirty="0" smtClean="0"/>
              <a:t>Example</a:t>
            </a:r>
            <a:r>
              <a:rPr lang="en-US" sz="2800" dirty="0" smtClean="0"/>
              <a:t>: South Georgia benefits from flat land to farm and raise cattle</a:t>
            </a:r>
            <a:endParaRPr lang="en-US" sz="2800" dirty="0"/>
          </a:p>
        </p:txBody>
      </p:sp>
      <p:pic>
        <p:nvPicPr>
          <p:cNvPr id="14338" name="Picture 2" descr="Image result for site (geography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18" y="2222500"/>
            <a:ext cx="5016413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Location of a place on Earth relative to other places</a:t>
            </a:r>
          </a:p>
          <a:p>
            <a:r>
              <a:rPr lang="en-US" sz="2800" b="1" u="sng" dirty="0" smtClean="0"/>
              <a:t>Example</a:t>
            </a:r>
            <a:r>
              <a:rPr lang="en-US" sz="2800" dirty="0" smtClean="0"/>
              <a:t>: North Georgia is mountainous. South Georgia is flat plains</a:t>
            </a:r>
            <a:endParaRPr lang="en-US" sz="2800" dirty="0"/>
          </a:p>
        </p:txBody>
      </p:sp>
      <p:pic>
        <p:nvPicPr>
          <p:cNvPr id="15362" name="Picture 2" descr="Image result for situation (geography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222500"/>
            <a:ext cx="48514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Squatter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Area within a city, usually a LDC, where people establish residences on land they do not own or rent</a:t>
            </a:r>
          </a:p>
          <a:p>
            <a:r>
              <a:rPr lang="en-US" sz="2800" b="1" u="sng" dirty="0" smtClean="0"/>
              <a:t>Example</a:t>
            </a:r>
            <a:r>
              <a:rPr lang="en-US" sz="2800" dirty="0" smtClean="0"/>
              <a:t>: The Favela’s in Brazil</a:t>
            </a:r>
            <a:endParaRPr lang="en-US" sz="2800" dirty="0"/>
          </a:p>
        </p:txBody>
      </p:sp>
      <p:pic>
        <p:nvPicPr>
          <p:cNvPr id="16386" name="Picture 2" descr="Image result for squatter settlements braz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36" y="2397450"/>
            <a:ext cx="4378378" cy="32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Tertiary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Portion of the economy concerned with transportation, communication, utilities, and services in exchange for payment</a:t>
            </a:r>
          </a:p>
          <a:p>
            <a:r>
              <a:rPr lang="en-US" sz="2400" b="1" u="sng" dirty="0" smtClean="0"/>
              <a:t>Example</a:t>
            </a:r>
            <a:r>
              <a:rPr lang="en-US" sz="2400" dirty="0" smtClean="0"/>
              <a:t>: Working at McDonalds, Driving a Bus, Teaching, Police</a:t>
            </a:r>
            <a:endParaRPr lang="en-US" sz="2400" dirty="0"/>
          </a:p>
        </p:txBody>
      </p:sp>
      <p:pic>
        <p:nvPicPr>
          <p:cNvPr id="17410" name="Picture 2" descr="Image result for tertiary sec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613025"/>
            <a:ext cx="4476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Sprawl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rapid, often poorly planned spread of development from an urban area outward into rural areas</a:t>
            </a:r>
          </a:p>
          <a:p>
            <a:r>
              <a:rPr lang="en-US" sz="2400" b="1" u="sng" dirty="0" smtClean="0"/>
              <a:t>Example</a:t>
            </a:r>
            <a:r>
              <a:rPr lang="en-US" sz="2400" dirty="0" smtClean="0"/>
              <a:t>: Atlanta is considered ‘</a:t>
            </a:r>
            <a:r>
              <a:rPr lang="en-US" sz="2400" dirty="0" err="1" smtClean="0"/>
              <a:t>Sprawlanta</a:t>
            </a:r>
            <a:r>
              <a:rPr lang="en-US" sz="2400" dirty="0" smtClean="0"/>
              <a:t>’ for its poorly planned city layout</a:t>
            </a:r>
            <a:endParaRPr lang="en-US" sz="2400" dirty="0"/>
          </a:p>
        </p:txBody>
      </p:sp>
      <p:pic>
        <p:nvPicPr>
          <p:cNvPr id="18434" name="Picture 2" descr="Image result for urban sprawl atlan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222500"/>
            <a:ext cx="48514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Market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buying and selling of goods in violation of legal rules &amp; controls</a:t>
            </a:r>
          </a:p>
          <a:p>
            <a:r>
              <a:rPr lang="en-US" sz="2800" b="1" u="sng" dirty="0" smtClean="0"/>
              <a:t>Example</a:t>
            </a:r>
            <a:r>
              <a:rPr lang="en-US" sz="2800" dirty="0" smtClean="0"/>
              <a:t>: Illegal animal poaching</a:t>
            </a:r>
            <a:endParaRPr lang="en-US" sz="2800" dirty="0"/>
          </a:p>
        </p:txBody>
      </p:sp>
      <p:pic>
        <p:nvPicPr>
          <p:cNvPr id="1026" name="Picture 2" descr="Image result for black mark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544177"/>
            <a:ext cx="5194300" cy="29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growth of areas into cities</a:t>
            </a:r>
          </a:p>
          <a:p>
            <a:r>
              <a:rPr lang="en-US" sz="2800" b="1" u="sng" dirty="0" smtClean="0"/>
              <a:t>Example:</a:t>
            </a:r>
            <a:r>
              <a:rPr lang="en-US" sz="2800" dirty="0" smtClean="0"/>
              <a:t> Savannah turning from a small port into a larger city</a:t>
            </a:r>
            <a:endParaRPr lang="en-US" sz="2800" b="1" u="sng" dirty="0"/>
          </a:p>
        </p:txBody>
      </p:sp>
      <p:pic>
        <p:nvPicPr>
          <p:cNvPr id="19458" name="Picture 2" descr="Image result for urbaniz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311018"/>
            <a:ext cx="5194300" cy="34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Often informal international association formed to regulate prices and output in a certain product or business</a:t>
            </a:r>
          </a:p>
          <a:p>
            <a:r>
              <a:rPr lang="en-US" sz="2400" b="1" u="sng" dirty="0" smtClean="0"/>
              <a:t>Example</a:t>
            </a:r>
            <a:r>
              <a:rPr lang="en-US" sz="2400" dirty="0" smtClean="0"/>
              <a:t>: Juarez Cartel in Mexico selling drugs, guns, and people</a:t>
            </a:r>
            <a:endParaRPr lang="en-US" sz="2400" dirty="0"/>
          </a:p>
        </p:txBody>
      </p:sp>
      <p:pic>
        <p:nvPicPr>
          <p:cNvPr id="2050" name="Picture 2" descr="Image result for carte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582290"/>
            <a:ext cx="5194300" cy="291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Counterfeiting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Creating something to be passed off fraudulently as something genuine</a:t>
            </a:r>
          </a:p>
          <a:p>
            <a:r>
              <a:rPr lang="en-US" sz="2800" b="1" u="sng" dirty="0" smtClean="0"/>
              <a:t>Example:</a:t>
            </a:r>
            <a:r>
              <a:rPr lang="en-US" sz="2800" dirty="0" smtClean="0"/>
              <a:t> Fake money, selling fake goods during the holiday</a:t>
            </a:r>
            <a:endParaRPr lang="en-US" sz="2800" b="1" u="sng" dirty="0"/>
          </a:p>
        </p:txBody>
      </p:sp>
      <p:pic>
        <p:nvPicPr>
          <p:cNvPr id="3074" name="Picture 2" descr="Image result for counterfeit toys sense of righ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222500"/>
            <a:ext cx="48514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trade of illegal drugs, usually involving a suppling country and a demanding country</a:t>
            </a:r>
          </a:p>
          <a:p>
            <a:r>
              <a:rPr lang="en-US" sz="2800" b="1" u="sng" dirty="0" smtClean="0"/>
              <a:t>Example: </a:t>
            </a:r>
            <a:r>
              <a:rPr lang="en-US" sz="2800" dirty="0" smtClean="0"/>
              <a:t>Colombian Drug Cartels smuggle cocaine into demanding countries</a:t>
            </a:r>
            <a:endParaRPr lang="en-US" sz="2800" b="1" u="sng" dirty="0"/>
          </a:p>
        </p:txBody>
      </p:sp>
      <p:pic>
        <p:nvPicPr>
          <p:cNvPr id="4098" name="Picture 2" descr="Image result for drug tra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575642"/>
            <a:ext cx="5194300" cy="293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Process of converting an urban neighborhood from a mostly low income renter occupied area to a mostly middle class owner occupied area</a:t>
            </a:r>
          </a:p>
          <a:p>
            <a:r>
              <a:rPr lang="en-US" sz="2800" b="1" u="sng" dirty="0" smtClean="0"/>
              <a:t>Example: </a:t>
            </a:r>
            <a:r>
              <a:rPr lang="en-US" sz="2800" dirty="0" smtClean="0"/>
              <a:t>Vancouver, Canada. New York City, USA</a:t>
            </a:r>
            <a:endParaRPr lang="en-US" sz="2800" b="1" u="sng" dirty="0"/>
          </a:p>
        </p:txBody>
      </p:sp>
      <p:pic>
        <p:nvPicPr>
          <p:cNvPr id="5122" name="Picture 2" descr="Image result for before and after gentrific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04" y="2222500"/>
            <a:ext cx="4732442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Domestic Product (GDP)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value of the total output of goods and services produced in a country in a year</a:t>
            </a:r>
          </a:p>
          <a:p>
            <a:r>
              <a:rPr lang="en-US" sz="2800" b="1" u="sng" dirty="0" smtClean="0"/>
              <a:t>Example:</a:t>
            </a:r>
            <a:r>
              <a:rPr lang="en-US" sz="2800" dirty="0" smtClean="0"/>
              <a:t> In 2017, the U.S. GDP was $19.3 Trillion</a:t>
            </a:r>
            <a:endParaRPr lang="en-US" sz="2800" b="1" u="sng" dirty="0"/>
          </a:p>
        </p:txBody>
      </p:sp>
      <p:pic>
        <p:nvPicPr>
          <p:cNvPr id="6146" name="Picture 2" descr="Image result for gdp united states visu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24" y="2222287"/>
            <a:ext cx="5856049" cy="37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Trafficking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illegal practice of trading human beings for the purpose of exploitation like prostitution or forced labor</a:t>
            </a:r>
          </a:p>
          <a:p>
            <a:r>
              <a:rPr lang="en-US" sz="2800" b="1" u="sng" dirty="0" smtClean="0"/>
              <a:t>Example:</a:t>
            </a:r>
            <a:r>
              <a:rPr lang="en-US" sz="2800" dirty="0" smtClean="0"/>
              <a:t> African children were abducted and forced to work in diamond mines in West Africa</a:t>
            </a:r>
            <a:endParaRPr lang="en-US" sz="2800" b="1" u="sng" dirty="0"/>
          </a:p>
        </p:txBody>
      </p:sp>
      <p:pic>
        <p:nvPicPr>
          <p:cNvPr id="7170" name="Picture 2" descr="Image result for human traffick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79" y="2222287"/>
            <a:ext cx="5173353" cy="38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Developed Countries (LDC)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country that is at a relatively early stage in the process of economic development</a:t>
            </a:r>
          </a:p>
          <a:p>
            <a:r>
              <a:rPr lang="en-US" sz="2800" b="1" u="sng" dirty="0" smtClean="0"/>
              <a:t>Example</a:t>
            </a:r>
            <a:r>
              <a:rPr lang="en-US" sz="2800" dirty="0" smtClean="0"/>
              <a:t>: 33 countries in Africa are considered Lesser Developed than other countries worldwide</a:t>
            </a:r>
            <a:endParaRPr lang="en-US" sz="2800" b="1" u="sng" dirty="0"/>
          </a:p>
        </p:txBody>
      </p:sp>
      <p:pic>
        <p:nvPicPr>
          <p:cNvPr id="8200" name="Picture 8" descr="https://upload.wikimedia.org/wikipedia/commons/thumb/2/26/Least_Developed_Countries_map.svg/1920px-Least_Developed_Countries_map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85" y="2716470"/>
            <a:ext cx="6269078" cy="27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711</TotalTime>
  <Words>551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Century Gothic</vt:lpstr>
      <vt:lpstr>Wingdings 2</vt:lpstr>
      <vt:lpstr>Quotable</vt:lpstr>
      <vt:lpstr>Unit 6 Vocab List</vt:lpstr>
      <vt:lpstr>Black Market</vt:lpstr>
      <vt:lpstr>Cartels</vt:lpstr>
      <vt:lpstr>Counterfeiting</vt:lpstr>
      <vt:lpstr>Drug Trade</vt:lpstr>
      <vt:lpstr>Gentrification</vt:lpstr>
      <vt:lpstr>Gross Domestic Product (GDP)</vt:lpstr>
      <vt:lpstr>Human Trafficking</vt:lpstr>
      <vt:lpstr>Less Developed Countries (LDC)</vt:lpstr>
      <vt:lpstr>Megacities</vt:lpstr>
      <vt:lpstr>More Developed Countries (MDC)</vt:lpstr>
      <vt:lpstr>Per Capita GDP</vt:lpstr>
      <vt:lpstr>Primary Sector</vt:lpstr>
      <vt:lpstr>Secondary Sector</vt:lpstr>
      <vt:lpstr>Site</vt:lpstr>
      <vt:lpstr>Situation</vt:lpstr>
      <vt:lpstr>Squatter Settlement</vt:lpstr>
      <vt:lpstr>Tertiary Sector</vt:lpstr>
      <vt:lpstr>Urban Sprawl</vt:lpstr>
      <vt:lpstr>Urbanization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Vocab List</dc:title>
  <dc:creator>Sean Kurkjian</dc:creator>
  <cp:lastModifiedBy>Sean Kurkjian</cp:lastModifiedBy>
  <cp:revision>11</cp:revision>
  <cp:lastPrinted>2019-04-29T11:38:46Z</cp:lastPrinted>
  <dcterms:created xsi:type="dcterms:W3CDTF">2018-12-06T17:17:06Z</dcterms:created>
  <dcterms:modified xsi:type="dcterms:W3CDTF">2019-04-29T18:50:45Z</dcterms:modified>
</cp:coreProperties>
</file>