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320" r:id="rId4"/>
    <p:sldId id="299" r:id="rId5"/>
    <p:sldId id="319" r:id="rId6"/>
    <p:sldId id="300" r:id="rId7"/>
    <p:sldId id="260" r:id="rId8"/>
    <p:sldId id="289" r:id="rId9"/>
    <p:sldId id="308" r:id="rId10"/>
    <p:sldId id="309" r:id="rId11"/>
    <p:sldId id="286" r:id="rId12"/>
    <p:sldId id="307" r:id="rId13"/>
    <p:sldId id="302" r:id="rId14"/>
    <p:sldId id="264" r:id="rId15"/>
    <p:sldId id="312" r:id="rId16"/>
    <p:sldId id="313" r:id="rId17"/>
    <p:sldId id="310" r:id="rId18"/>
    <p:sldId id="314" r:id="rId19"/>
    <p:sldId id="316" r:id="rId20"/>
    <p:sldId id="322" r:id="rId21"/>
    <p:sldId id="304" r:id="rId22"/>
    <p:sldId id="271" r:id="rId23"/>
    <p:sldId id="317" r:id="rId24"/>
    <p:sldId id="321" r:id="rId25"/>
    <p:sldId id="290" r:id="rId26"/>
    <p:sldId id="291" r:id="rId27"/>
    <p:sldId id="318" r:id="rId28"/>
    <p:sldId id="323"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FF00"/>
    <a:srgbClr val="00CC00"/>
    <a:srgbClr val="FF0066"/>
    <a:srgbClr val="FFFF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56" autoAdjust="0"/>
    <p:restoredTop sz="85546" autoAdjust="0"/>
  </p:normalViewPr>
  <p:slideViewPr>
    <p:cSldViewPr>
      <p:cViewPr>
        <p:scale>
          <a:sx n="60" d="100"/>
          <a:sy n="60" d="100"/>
        </p:scale>
        <p:origin x="-116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6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6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6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33F61D-F9A1-42C0-9D5F-0D83CC501250}" type="slidenum">
              <a:rPr lang="en-US"/>
              <a:pPr>
                <a:defRPr/>
              </a:pPr>
              <a:t>‹#›</a:t>
            </a:fld>
            <a:endParaRPr lang="en-US"/>
          </a:p>
        </p:txBody>
      </p:sp>
    </p:spTree>
    <p:extLst>
      <p:ext uri="{BB962C8B-B14F-4D97-AF65-F5344CB8AC3E}">
        <p14:creationId xmlns:p14="http://schemas.microsoft.com/office/powerpoint/2010/main" val="382080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B44E581-EEAC-4716-895E-6E1766E8142F}" type="datetimeFigureOut">
              <a:rPr lang="en-US" smtClean="0"/>
              <a:t>9/24/2014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F456BE5-C757-4108-8F48-D624DA053075}" type="slidenum">
              <a:rPr lang="en-US" smtClean="0"/>
              <a:t>‹#›</a:t>
            </a:fld>
            <a:endParaRPr lang="en-US"/>
          </a:p>
        </p:txBody>
      </p:sp>
    </p:spTree>
    <p:extLst>
      <p:ext uri="{BB962C8B-B14F-4D97-AF65-F5344CB8AC3E}">
        <p14:creationId xmlns:p14="http://schemas.microsoft.com/office/powerpoint/2010/main" val="7818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51FCD2-787C-4687-A5C7-CCB9B63DF51B}" type="slidenum">
              <a:rPr lang="en-US" altLang="en-US" smtClean="0">
                <a:latin typeface="Berlin Sans FB" pitchFamily="34" charset="0"/>
              </a:rPr>
              <a:pPr eaLnBrk="1" hangingPunct="1">
                <a:spcBef>
                  <a:spcPct val="0"/>
                </a:spcBef>
              </a:pPr>
              <a:t>10</a:t>
            </a:fld>
            <a:endParaRPr lang="en-US" altLang="en-US" smtClean="0">
              <a:latin typeface="Berlin Sans FB"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in Latium that an Indo-European group, the </a:t>
            </a:r>
            <a:r>
              <a:rPr lang="en-US" dirty="0" err="1" smtClean="0"/>
              <a:t>Latins</a:t>
            </a:r>
            <a:r>
              <a:rPr lang="en-US" dirty="0" smtClean="0"/>
              <a:t>, (ancestors of the Romans) migrated and settled near the Tiber River. Their first city, called Alba Longa, was built about 1000 BC. Their most important city, Rome, was founded in 753 BC by Romulus</a:t>
            </a:r>
            <a:endParaRPr lang="en-US" dirty="0"/>
          </a:p>
        </p:txBody>
      </p:sp>
      <p:sp>
        <p:nvSpPr>
          <p:cNvPr id="4" name="Slide Number Placeholder 3"/>
          <p:cNvSpPr>
            <a:spLocks noGrp="1"/>
          </p:cNvSpPr>
          <p:nvPr>
            <p:ph type="sldNum" sz="quarter" idx="10"/>
          </p:nvPr>
        </p:nvSpPr>
        <p:spPr/>
        <p:txBody>
          <a:bodyPr/>
          <a:lstStyle/>
          <a:p>
            <a:fld id="{6F456BE5-C757-4108-8F48-D624DA053075}" type="slidenum">
              <a:rPr lang="en-US" smtClean="0"/>
              <a:t>11</a:t>
            </a:fld>
            <a:endParaRPr lang="en-US"/>
          </a:p>
        </p:txBody>
      </p:sp>
    </p:spTree>
    <p:extLst>
      <p:ext uri="{BB962C8B-B14F-4D97-AF65-F5344CB8AC3E}">
        <p14:creationId xmlns:p14="http://schemas.microsoft.com/office/powerpoint/2010/main" val="135868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BOTH Patricians &amp; Plebeians could: Be citizens, Vote, Pay taxes, Join the army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456BE5-C757-4108-8F48-D624DA053075}" type="slidenum">
              <a:rPr lang="en-US" smtClean="0"/>
              <a:t>19</a:t>
            </a:fld>
            <a:endParaRPr lang="en-US"/>
          </a:p>
        </p:txBody>
      </p:sp>
    </p:spTree>
    <p:extLst>
      <p:ext uri="{BB962C8B-B14F-4D97-AF65-F5344CB8AC3E}">
        <p14:creationId xmlns:p14="http://schemas.microsoft.com/office/powerpoint/2010/main" val="227667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BOTH Patricians &amp; Plebeians could: Be citizens, Vote, Pay taxes, Join the army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456BE5-C757-4108-8F48-D624DA053075}" type="slidenum">
              <a:rPr lang="en-US" smtClean="0"/>
              <a:t>20</a:t>
            </a:fld>
            <a:endParaRPr lang="en-US"/>
          </a:p>
        </p:txBody>
      </p:sp>
    </p:spTree>
    <p:extLst>
      <p:ext uri="{BB962C8B-B14F-4D97-AF65-F5344CB8AC3E}">
        <p14:creationId xmlns:p14="http://schemas.microsoft.com/office/powerpoint/2010/main" val="227667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56BE5-C757-4108-8F48-D624DA053075}" type="slidenum">
              <a:rPr lang="en-US" smtClean="0"/>
              <a:t>23</a:t>
            </a:fld>
            <a:endParaRPr lang="en-US"/>
          </a:p>
        </p:txBody>
      </p:sp>
    </p:spTree>
    <p:extLst>
      <p:ext uri="{BB962C8B-B14F-4D97-AF65-F5344CB8AC3E}">
        <p14:creationId xmlns:p14="http://schemas.microsoft.com/office/powerpoint/2010/main" val="227667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56BE5-C757-4108-8F48-D624DA053075}" type="slidenum">
              <a:rPr lang="en-US" smtClean="0"/>
              <a:t>24</a:t>
            </a:fld>
            <a:endParaRPr lang="en-US"/>
          </a:p>
        </p:txBody>
      </p:sp>
    </p:spTree>
    <p:extLst>
      <p:ext uri="{BB962C8B-B14F-4D97-AF65-F5344CB8AC3E}">
        <p14:creationId xmlns:p14="http://schemas.microsoft.com/office/powerpoint/2010/main" val="227667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56BE5-C757-4108-8F48-D624DA053075}" type="slidenum">
              <a:rPr lang="en-US" smtClean="0"/>
              <a:t>28</a:t>
            </a:fld>
            <a:endParaRPr lang="en-US"/>
          </a:p>
        </p:txBody>
      </p:sp>
    </p:spTree>
    <p:extLst>
      <p:ext uri="{BB962C8B-B14F-4D97-AF65-F5344CB8AC3E}">
        <p14:creationId xmlns:p14="http://schemas.microsoft.com/office/powerpoint/2010/main" val="227667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69A5F-15EA-4D79-8F7B-191B44EC3D05}" type="slidenum">
              <a:rPr lang="en-US"/>
              <a:pPr>
                <a:defRPr/>
              </a:pPr>
              <a:t>‹#›</a:t>
            </a:fld>
            <a:endParaRPr lang="en-US"/>
          </a:p>
        </p:txBody>
      </p:sp>
    </p:spTree>
    <p:extLst>
      <p:ext uri="{BB962C8B-B14F-4D97-AF65-F5344CB8AC3E}">
        <p14:creationId xmlns:p14="http://schemas.microsoft.com/office/powerpoint/2010/main" val="12058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79DB6-49C5-406B-834F-7E34F542964D}" type="slidenum">
              <a:rPr lang="en-US"/>
              <a:pPr>
                <a:defRPr/>
              </a:pPr>
              <a:t>‹#›</a:t>
            </a:fld>
            <a:endParaRPr lang="en-US"/>
          </a:p>
        </p:txBody>
      </p:sp>
    </p:spTree>
    <p:extLst>
      <p:ext uri="{BB962C8B-B14F-4D97-AF65-F5344CB8AC3E}">
        <p14:creationId xmlns:p14="http://schemas.microsoft.com/office/powerpoint/2010/main" val="227926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25286-2954-425B-BE38-A009A925F249}" type="slidenum">
              <a:rPr lang="en-US"/>
              <a:pPr>
                <a:defRPr/>
              </a:pPr>
              <a:t>‹#›</a:t>
            </a:fld>
            <a:endParaRPr lang="en-US"/>
          </a:p>
        </p:txBody>
      </p:sp>
    </p:spTree>
    <p:extLst>
      <p:ext uri="{BB962C8B-B14F-4D97-AF65-F5344CB8AC3E}">
        <p14:creationId xmlns:p14="http://schemas.microsoft.com/office/powerpoint/2010/main" val="153457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2DF4B-9E84-42D1-9519-6B6174CFEDEB}" type="slidenum">
              <a:rPr lang="en-US"/>
              <a:pPr>
                <a:defRPr/>
              </a:pPr>
              <a:t>‹#›</a:t>
            </a:fld>
            <a:endParaRPr lang="en-US"/>
          </a:p>
        </p:txBody>
      </p:sp>
    </p:spTree>
    <p:extLst>
      <p:ext uri="{BB962C8B-B14F-4D97-AF65-F5344CB8AC3E}">
        <p14:creationId xmlns:p14="http://schemas.microsoft.com/office/powerpoint/2010/main" val="357852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955EC-9621-408A-AACB-320448F92D74}" type="slidenum">
              <a:rPr lang="en-US"/>
              <a:pPr>
                <a:defRPr/>
              </a:pPr>
              <a:t>‹#›</a:t>
            </a:fld>
            <a:endParaRPr lang="en-US"/>
          </a:p>
        </p:txBody>
      </p:sp>
    </p:spTree>
    <p:extLst>
      <p:ext uri="{BB962C8B-B14F-4D97-AF65-F5344CB8AC3E}">
        <p14:creationId xmlns:p14="http://schemas.microsoft.com/office/powerpoint/2010/main" val="106316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D7AEB-DE67-4877-A43E-8E3BD2C6134B}" type="slidenum">
              <a:rPr lang="en-US"/>
              <a:pPr>
                <a:defRPr/>
              </a:pPr>
              <a:t>‹#›</a:t>
            </a:fld>
            <a:endParaRPr lang="en-US"/>
          </a:p>
        </p:txBody>
      </p:sp>
    </p:spTree>
    <p:extLst>
      <p:ext uri="{BB962C8B-B14F-4D97-AF65-F5344CB8AC3E}">
        <p14:creationId xmlns:p14="http://schemas.microsoft.com/office/powerpoint/2010/main" val="275117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05C5BC-3F88-4F5F-910D-80EE4E3E0E53}" type="slidenum">
              <a:rPr lang="en-US"/>
              <a:pPr>
                <a:defRPr/>
              </a:pPr>
              <a:t>‹#›</a:t>
            </a:fld>
            <a:endParaRPr lang="en-US"/>
          </a:p>
        </p:txBody>
      </p:sp>
    </p:spTree>
    <p:extLst>
      <p:ext uri="{BB962C8B-B14F-4D97-AF65-F5344CB8AC3E}">
        <p14:creationId xmlns:p14="http://schemas.microsoft.com/office/powerpoint/2010/main" val="139722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BA8374-D096-4D57-80AE-E03CE5B0DE17}" type="slidenum">
              <a:rPr lang="en-US"/>
              <a:pPr>
                <a:defRPr/>
              </a:pPr>
              <a:t>‹#›</a:t>
            </a:fld>
            <a:endParaRPr lang="en-US"/>
          </a:p>
        </p:txBody>
      </p:sp>
    </p:spTree>
    <p:extLst>
      <p:ext uri="{BB962C8B-B14F-4D97-AF65-F5344CB8AC3E}">
        <p14:creationId xmlns:p14="http://schemas.microsoft.com/office/powerpoint/2010/main" val="40847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C3D177-7884-483B-B215-32E9D4001934}" type="slidenum">
              <a:rPr lang="en-US"/>
              <a:pPr>
                <a:defRPr/>
              </a:pPr>
              <a:t>‹#›</a:t>
            </a:fld>
            <a:endParaRPr lang="en-US"/>
          </a:p>
        </p:txBody>
      </p:sp>
    </p:spTree>
    <p:extLst>
      <p:ext uri="{BB962C8B-B14F-4D97-AF65-F5344CB8AC3E}">
        <p14:creationId xmlns:p14="http://schemas.microsoft.com/office/powerpoint/2010/main" val="123181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C18211-4D6C-42BA-B850-9CA5CE3BBE2F}" type="slidenum">
              <a:rPr lang="en-US"/>
              <a:pPr>
                <a:defRPr/>
              </a:pPr>
              <a:t>‹#›</a:t>
            </a:fld>
            <a:endParaRPr lang="en-US"/>
          </a:p>
        </p:txBody>
      </p:sp>
    </p:spTree>
    <p:extLst>
      <p:ext uri="{BB962C8B-B14F-4D97-AF65-F5344CB8AC3E}">
        <p14:creationId xmlns:p14="http://schemas.microsoft.com/office/powerpoint/2010/main" val="115458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C4892-428F-4E49-A4F5-9E6B60681C52}" type="slidenum">
              <a:rPr lang="en-US"/>
              <a:pPr>
                <a:defRPr/>
              </a:pPr>
              <a:t>‹#›</a:t>
            </a:fld>
            <a:endParaRPr lang="en-US"/>
          </a:p>
        </p:txBody>
      </p:sp>
    </p:spTree>
    <p:extLst>
      <p:ext uri="{BB962C8B-B14F-4D97-AF65-F5344CB8AC3E}">
        <p14:creationId xmlns:p14="http://schemas.microsoft.com/office/powerpoint/2010/main" val="39310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36699ED-68DD-4C17-AC4D-0AAE9BBE43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roman_repub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6858000" cy="5715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ctrTitle"/>
          </p:nvPr>
        </p:nvSpPr>
        <p:spPr>
          <a:xfrm>
            <a:off x="0" y="533400"/>
            <a:ext cx="9144000" cy="2971800"/>
          </a:xfrm>
        </p:spPr>
        <p:txBody>
          <a:bodyPr/>
          <a:lstStyle/>
          <a:p>
            <a:pPr marL="55563" algn="l" eaLnBrk="1" hangingPunct="1">
              <a:defRPr/>
            </a:pPr>
            <a:r>
              <a:rPr lang="en-US" sz="10000" b="1" smtClean="0">
                <a:solidFill>
                  <a:srgbClr val="FFFF00"/>
                </a:solidFill>
                <a:effectLst>
                  <a:outerShdw blurRad="38100" dist="38100" dir="2700000" algn="tl">
                    <a:srgbClr val="000000"/>
                  </a:outerShdw>
                </a:effectLst>
                <a:latin typeface="Berlin Sans FB" pitchFamily="34" charset="0"/>
              </a:rPr>
              <a:t>The Roman Republic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Roman_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1828800" y="0"/>
            <a:ext cx="5138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Berlin Sans FB" pitchFamily="34" charset="0"/>
                <a:cs typeface="Arial" charset="0"/>
              </a:defRPr>
            </a:lvl1pPr>
            <a:lvl2pPr marL="742950" indent="-285750" eaLnBrk="0" hangingPunct="0">
              <a:spcBef>
                <a:spcPct val="20000"/>
              </a:spcBef>
              <a:buChar char="–"/>
              <a:defRPr sz="2800">
                <a:solidFill>
                  <a:schemeClr val="tx1"/>
                </a:solidFill>
                <a:latin typeface="Berlin Sans FB" pitchFamily="34" charset="0"/>
                <a:cs typeface="Arial" charset="0"/>
              </a:defRPr>
            </a:lvl2pPr>
            <a:lvl3pPr marL="1143000" indent="-228600" eaLnBrk="0" hangingPunct="0">
              <a:spcBef>
                <a:spcPct val="20000"/>
              </a:spcBef>
              <a:buChar char="•"/>
              <a:defRPr sz="2400">
                <a:solidFill>
                  <a:schemeClr val="tx1"/>
                </a:solidFill>
                <a:latin typeface="Berlin Sans FB" pitchFamily="34" charset="0"/>
                <a:cs typeface="Arial" charset="0"/>
              </a:defRPr>
            </a:lvl3pPr>
            <a:lvl4pPr marL="1600200" indent="-228600" eaLnBrk="0" hangingPunct="0">
              <a:spcBef>
                <a:spcPct val="20000"/>
              </a:spcBef>
              <a:buChar char="–"/>
              <a:defRPr sz="2000">
                <a:solidFill>
                  <a:schemeClr val="tx1"/>
                </a:solidFill>
                <a:latin typeface="Berlin Sans FB" pitchFamily="34" charset="0"/>
                <a:cs typeface="Arial" charset="0"/>
              </a:defRPr>
            </a:lvl4pPr>
            <a:lvl5pPr marL="2057400" indent="-228600" eaLnBrk="0" hangingPunct="0">
              <a:spcBef>
                <a:spcPct val="20000"/>
              </a:spcBef>
              <a:buChar char="»"/>
              <a:defRPr sz="2000">
                <a:solidFill>
                  <a:schemeClr val="tx1"/>
                </a:solidFill>
                <a:latin typeface="Berlin Sans FB"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Berlin Sans FB"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Berlin Sans FB"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Berlin Sans FB"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Berlin Sans FB" pitchFamily="34" charset="0"/>
                <a:cs typeface="Arial" charset="0"/>
              </a:defRPr>
            </a:lvl9pPr>
          </a:lstStyle>
          <a:p>
            <a:pPr algn="ctr" eaLnBrk="1" hangingPunct="1">
              <a:spcBef>
                <a:spcPct val="0"/>
              </a:spcBef>
              <a:buFontTx/>
              <a:buNone/>
            </a:pPr>
            <a:r>
              <a:rPr lang="en-US" altLang="en-US" sz="1800" b="1"/>
              <a:t>Hypothetical reconstruction of Roman Forum</a:t>
            </a:r>
          </a:p>
          <a:p>
            <a:pPr algn="ctr" eaLnBrk="1" hangingPunct="1">
              <a:spcBef>
                <a:spcPct val="0"/>
              </a:spcBef>
              <a:buFontTx/>
              <a:buNone/>
            </a:pPr>
            <a:r>
              <a:rPr lang="en-US" altLang="en-US" sz="1800" b="1"/>
              <a:t>Watercolor (18th century), Giuseppe Becchetti </a:t>
            </a:r>
          </a:p>
        </p:txBody>
      </p:sp>
    </p:spTree>
    <p:extLst>
      <p:ext uri="{BB962C8B-B14F-4D97-AF65-F5344CB8AC3E}">
        <p14:creationId xmlns:p14="http://schemas.microsoft.com/office/powerpoint/2010/main" val="232967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53340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Early Peoples</a:t>
            </a:r>
            <a:r>
              <a:rPr lang="en-US" sz="3800" b="1" smtClean="0"/>
              <a:t> </a:t>
            </a:r>
          </a:p>
        </p:txBody>
      </p:sp>
      <p:sp>
        <p:nvSpPr>
          <p:cNvPr id="32771" name="Rectangle 3"/>
          <p:cNvSpPr>
            <a:spLocks noGrp="1" noChangeArrowheads="1"/>
          </p:cNvSpPr>
          <p:nvPr>
            <p:ph type="body" idx="1"/>
          </p:nvPr>
        </p:nvSpPr>
        <p:spPr>
          <a:xfrm>
            <a:off x="228600" y="1600200"/>
            <a:ext cx="4419600" cy="4724400"/>
          </a:xfrm>
        </p:spPr>
        <p:txBody>
          <a:bodyPr/>
          <a:lstStyle/>
          <a:p>
            <a:pPr eaLnBrk="1" hangingPunct="1">
              <a:lnSpc>
                <a:spcPct val="90000"/>
              </a:lnSpc>
              <a:defRPr/>
            </a:pPr>
            <a:r>
              <a:rPr lang="en-US" sz="4000" b="1" u="sng" dirty="0" err="1" smtClean="0">
                <a:solidFill>
                  <a:schemeClr val="bg1"/>
                </a:solidFill>
                <a:effectLst>
                  <a:outerShdw blurRad="38100" dist="38100" dir="2700000" algn="tl">
                    <a:srgbClr val="000000"/>
                  </a:outerShdw>
                </a:effectLst>
                <a:sym typeface="Wingdings" pitchFamily="2" charset="2"/>
              </a:rPr>
              <a:t>Latins</a:t>
            </a:r>
            <a:r>
              <a:rPr lang="en-US" sz="4000" b="1" u="sng" dirty="0" smtClean="0">
                <a:solidFill>
                  <a:schemeClr val="bg1"/>
                </a:solidFill>
                <a:effectLst>
                  <a:outerShdw blurRad="38100" dist="38100" dir="2700000" algn="tl">
                    <a:srgbClr val="000000"/>
                  </a:outerShdw>
                </a:effectLst>
                <a:sym typeface="Wingdings" pitchFamily="2" charset="2"/>
              </a:rPr>
              <a:t>:</a:t>
            </a:r>
          </a:p>
          <a:p>
            <a:pPr eaLnBrk="1" hangingPunct="1">
              <a:lnSpc>
                <a:spcPct val="90000"/>
              </a:lnSpc>
              <a:defRPr/>
            </a:pPr>
            <a:r>
              <a:rPr lang="en-US" sz="4000" b="1" dirty="0" smtClean="0">
                <a:solidFill>
                  <a:schemeClr val="bg1"/>
                </a:solidFill>
                <a:effectLst>
                  <a:outerShdw blurRad="38100" dist="38100" dir="2700000" algn="tl">
                    <a:srgbClr val="000000"/>
                  </a:outerShdw>
                </a:effectLst>
                <a:sym typeface="Wingdings" pitchFamily="2" charset="2"/>
              </a:rPr>
              <a:t>First </a:t>
            </a:r>
            <a:r>
              <a:rPr lang="en-US" sz="4000" b="1" dirty="0" smtClean="0">
                <a:solidFill>
                  <a:srgbClr val="FF0000"/>
                </a:solidFill>
                <a:effectLst>
                  <a:outerShdw blurRad="38100" dist="38100" dir="2700000" algn="tl">
                    <a:srgbClr val="000000"/>
                  </a:outerShdw>
                </a:effectLst>
                <a:sym typeface="Wingdings" pitchFamily="2" charset="2"/>
              </a:rPr>
              <a:t>settlers </a:t>
            </a:r>
            <a:r>
              <a:rPr lang="en-US" sz="4000" b="1" dirty="0" smtClean="0">
                <a:solidFill>
                  <a:schemeClr val="bg1"/>
                </a:solidFill>
                <a:effectLst>
                  <a:outerShdw blurRad="38100" dist="38100" dir="2700000" algn="tl">
                    <a:srgbClr val="000000"/>
                  </a:outerShdw>
                </a:effectLst>
                <a:sym typeface="Wingdings" pitchFamily="2" charset="2"/>
              </a:rPr>
              <a:t>of Rome                                 (1000 BC)</a:t>
            </a:r>
          </a:p>
          <a:p>
            <a:pPr eaLnBrk="1" hangingPunct="1">
              <a:lnSpc>
                <a:spcPct val="90000"/>
              </a:lnSpc>
              <a:defRPr/>
            </a:pPr>
            <a:endParaRPr lang="en-US" sz="4000" b="1" dirty="0" smtClean="0">
              <a:solidFill>
                <a:schemeClr val="bg1"/>
              </a:solidFill>
              <a:effectLst>
                <a:outerShdw blurRad="38100" dist="38100" dir="2700000" algn="tl">
                  <a:srgbClr val="000000"/>
                </a:outerShdw>
              </a:effectLst>
            </a:endParaRPr>
          </a:p>
          <a:p>
            <a:pPr eaLnBrk="1" hangingPunct="1">
              <a:lnSpc>
                <a:spcPct val="90000"/>
              </a:lnSpc>
              <a:defRPr/>
            </a:pPr>
            <a:endParaRPr lang="en-US" sz="4000" dirty="0" smtClean="0"/>
          </a:p>
        </p:txBody>
      </p:sp>
      <p:pic>
        <p:nvPicPr>
          <p:cNvPr id="10248" name="Picture 8" descr="italy_powers_800_600_b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279016" cy="4829176"/>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10250" name="Picture 10" descr="http://www.bible-history.com/rome/head005_the_lati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182" y="228600"/>
            <a:ext cx="3586227" cy="1044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Sicily-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1"/>
            <a:ext cx="3924300" cy="304215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a:xfrm>
            <a:off x="0" y="274638"/>
            <a:ext cx="53340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Early Peoples</a:t>
            </a:r>
            <a:r>
              <a:rPr lang="en-US" sz="3800" b="1" smtClean="0"/>
              <a:t> </a:t>
            </a:r>
          </a:p>
        </p:txBody>
      </p:sp>
      <p:sp>
        <p:nvSpPr>
          <p:cNvPr id="32771" name="Rectangle 3"/>
          <p:cNvSpPr>
            <a:spLocks noGrp="1" noChangeArrowheads="1"/>
          </p:cNvSpPr>
          <p:nvPr>
            <p:ph type="body" idx="1"/>
          </p:nvPr>
        </p:nvSpPr>
        <p:spPr>
          <a:xfrm>
            <a:off x="228600" y="1600200"/>
            <a:ext cx="8915400" cy="4724400"/>
          </a:xfrm>
        </p:spPr>
        <p:txBody>
          <a:bodyPr/>
          <a:lstStyle/>
          <a:p>
            <a:pPr eaLnBrk="1" hangingPunct="1">
              <a:lnSpc>
                <a:spcPct val="90000"/>
              </a:lnSpc>
              <a:defRPr/>
            </a:pPr>
            <a:r>
              <a:rPr lang="en-US" sz="4000" b="1" u="sng" dirty="0" smtClean="0">
                <a:solidFill>
                  <a:schemeClr val="bg1"/>
                </a:solidFill>
                <a:effectLst>
                  <a:outerShdw blurRad="38100" dist="38100" dir="2700000" algn="tl">
                    <a:srgbClr val="000000"/>
                  </a:outerShdw>
                </a:effectLst>
                <a:sym typeface="Wingdings" pitchFamily="2" charset="2"/>
              </a:rPr>
              <a:t>Greeks:</a:t>
            </a:r>
          </a:p>
          <a:p>
            <a:pPr eaLnBrk="1" hangingPunct="1">
              <a:lnSpc>
                <a:spcPct val="90000"/>
              </a:lnSpc>
              <a:defRPr/>
            </a:pPr>
            <a:r>
              <a:rPr lang="en-US" sz="4000" b="1" dirty="0" smtClean="0">
                <a:solidFill>
                  <a:schemeClr val="bg1"/>
                </a:solidFill>
                <a:effectLst>
                  <a:outerShdw blurRad="38100" dist="38100" dir="2700000" algn="tl">
                    <a:srgbClr val="000000"/>
                  </a:outerShdw>
                </a:effectLst>
                <a:sym typeface="Wingdings" pitchFamily="2" charset="2"/>
              </a:rPr>
              <a:t>Settled in                                southern Italy                                   on the island of </a:t>
            </a:r>
            <a:r>
              <a:rPr lang="en-US" sz="4000" b="1" dirty="0" smtClean="0">
                <a:solidFill>
                  <a:srgbClr val="FF0000"/>
                </a:solidFill>
                <a:effectLst>
                  <a:outerShdw blurRad="38100" dist="38100" dir="2700000" algn="tl">
                    <a:srgbClr val="000000"/>
                  </a:outerShdw>
                </a:effectLst>
                <a:sym typeface="Wingdings" pitchFamily="2" charset="2"/>
              </a:rPr>
              <a:t>Sicily</a:t>
            </a:r>
          </a:p>
          <a:p>
            <a:pPr eaLnBrk="1" hangingPunct="1">
              <a:lnSpc>
                <a:spcPct val="90000"/>
              </a:lnSpc>
              <a:defRPr/>
            </a:pPr>
            <a:r>
              <a:rPr lang="en-US" sz="4000" b="1" dirty="0" smtClean="0">
                <a:solidFill>
                  <a:schemeClr val="bg1"/>
                </a:solidFill>
                <a:effectLst>
                  <a:outerShdw blurRad="38100" dist="38100" dir="2700000" algn="tl">
                    <a:srgbClr val="000000"/>
                  </a:outerShdw>
                </a:effectLst>
                <a:sym typeface="Wingdings" pitchFamily="2" charset="2"/>
              </a:rPr>
              <a:t>Influence on Romans:</a:t>
            </a:r>
          </a:p>
          <a:p>
            <a:pPr eaLnBrk="1" hangingPunct="1">
              <a:lnSpc>
                <a:spcPct val="90000"/>
              </a:lnSpc>
              <a:defRPr/>
            </a:pPr>
            <a:r>
              <a:rPr lang="en-US" sz="4000" b="1" dirty="0" smtClean="0">
                <a:solidFill>
                  <a:srgbClr val="FF0000"/>
                </a:solidFill>
                <a:effectLst>
                  <a:outerShdw blurRad="38100" dist="38100" dir="2700000" algn="tl">
                    <a:srgbClr val="000000"/>
                  </a:outerShdw>
                </a:effectLst>
                <a:sym typeface="Wingdings" pitchFamily="2" charset="2"/>
              </a:rPr>
              <a:t>Art, </a:t>
            </a:r>
            <a:r>
              <a:rPr lang="en-US" sz="4000" b="1" dirty="0" smtClean="0">
                <a:solidFill>
                  <a:schemeClr val="bg1"/>
                </a:solidFill>
                <a:effectLst>
                  <a:outerShdw blurRad="38100" dist="38100" dir="2700000" algn="tl">
                    <a:srgbClr val="000000"/>
                  </a:outerShdw>
                </a:effectLst>
                <a:sym typeface="Wingdings" pitchFamily="2" charset="2"/>
              </a:rPr>
              <a:t>architecture, literature, government, engineering</a:t>
            </a:r>
            <a:endParaRPr lang="en-US" sz="4000" b="1" dirty="0" smtClean="0">
              <a:solidFill>
                <a:schemeClr val="bg1"/>
              </a:solidFill>
              <a:effectLst>
                <a:outerShdw blurRad="38100" dist="38100" dir="2700000" algn="tl">
                  <a:srgbClr val="000000"/>
                </a:outerShdw>
              </a:effectLst>
            </a:endParaRPr>
          </a:p>
          <a:p>
            <a:pPr eaLnBrk="1" hangingPunct="1">
              <a:lnSpc>
                <a:spcPct val="90000"/>
              </a:lnSpc>
              <a:defRPr/>
            </a:pPr>
            <a:endParaRPr lang="en-US" sz="4000" dirty="0" smtClean="0"/>
          </a:p>
        </p:txBody>
      </p:sp>
    </p:spTree>
    <p:extLst>
      <p:ext uri="{BB962C8B-B14F-4D97-AF65-F5344CB8AC3E}">
        <p14:creationId xmlns:p14="http://schemas.microsoft.com/office/powerpoint/2010/main" val="428779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1000" fill="hold"/>
                                        <p:tgtEl>
                                          <p:spTgt spid="327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27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1000" fill="hold"/>
                                        <p:tgtEl>
                                          <p:spTgt spid="3277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27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7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1000" fill="hold"/>
                                        <p:tgtEl>
                                          <p:spTgt spid="3277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27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27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 calcmode="lin" valueType="num">
                                      <p:cBhvr>
                                        <p:cTn id="28" dur="1000" fill="hold"/>
                                        <p:tgtEl>
                                          <p:spTgt spid="3277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277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0" y="685800"/>
            <a:ext cx="9144000" cy="1470025"/>
          </a:xfrm>
        </p:spPr>
        <p:txBody>
          <a:bodyPr/>
          <a:lstStyle/>
          <a:p>
            <a:pPr eaLnBrk="1" hangingPunct="1">
              <a:defRPr/>
            </a:pPr>
            <a:r>
              <a:rPr lang="en-US" sz="10000" b="1" smtClean="0">
                <a:solidFill>
                  <a:srgbClr val="FFFF00"/>
                </a:solidFill>
                <a:effectLst>
                  <a:outerShdw blurRad="38100" dist="38100" dir="2700000" algn="tl">
                    <a:srgbClr val="000000"/>
                  </a:outerShdw>
                </a:effectLst>
                <a:latin typeface="Berlin Sans FB" pitchFamily="34" charset="0"/>
              </a:rPr>
              <a:t>The Republic</a:t>
            </a:r>
          </a:p>
        </p:txBody>
      </p:sp>
      <p:pic>
        <p:nvPicPr>
          <p:cNvPr id="11267" name="Picture 9" descr="Ancient Roman Empire by Sachin Tom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57463"/>
            <a:ext cx="8686800" cy="31781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8" name="Picture 6" descr="http://www.allempires.com/forum/uploads/31968/horat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1600200"/>
            <a:ext cx="3878317" cy="434002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0" y="0"/>
            <a:ext cx="5867400" cy="1143000"/>
          </a:xfrm>
        </p:spPr>
        <p:txBody>
          <a:bodyPr/>
          <a:lstStyle/>
          <a:p>
            <a:pPr eaLnBrk="1" hangingPunct="1">
              <a:defRPr/>
            </a:pPr>
            <a:r>
              <a:rPr lang="en-US" sz="5600" b="1" dirty="0" smtClean="0">
                <a:solidFill>
                  <a:srgbClr val="FFFF00"/>
                </a:solidFill>
                <a:effectLst>
                  <a:outerShdw blurRad="38100" dist="38100" dir="2700000" algn="tl">
                    <a:srgbClr val="000000"/>
                  </a:outerShdw>
                </a:effectLst>
                <a:latin typeface="Berlin Sans FB" pitchFamily="34" charset="0"/>
              </a:rPr>
              <a:t>No More Kings</a:t>
            </a:r>
          </a:p>
        </p:txBody>
      </p:sp>
      <p:sp>
        <p:nvSpPr>
          <p:cNvPr id="10243" name="Rectangle 3"/>
          <p:cNvSpPr>
            <a:spLocks noGrp="1" noChangeArrowheads="1"/>
          </p:cNvSpPr>
          <p:nvPr>
            <p:ph type="body" idx="1"/>
          </p:nvPr>
        </p:nvSpPr>
        <p:spPr>
          <a:xfrm>
            <a:off x="381000" y="1295400"/>
            <a:ext cx="4343400" cy="5257800"/>
          </a:xfrm>
        </p:spPr>
        <p:txBody>
          <a:bodyPr/>
          <a:lstStyle/>
          <a:p>
            <a:pPr eaLnBrk="1" hangingPunct="1">
              <a:defRPr/>
            </a:pPr>
            <a:r>
              <a:rPr lang="en-US" sz="4000" b="1" dirty="0">
                <a:solidFill>
                  <a:schemeClr val="bg1"/>
                </a:solidFill>
                <a:effectLst>
                  <a:outerShdw blurRad="38100" dist="38100" dir="2700000" algn="tl">
                    <a:srgbClr val="000000"/>
                  </a:outerShdw>
                </a:effectLst>
              </a:rPr>
              <a:t>509 B.C., Romans rejected Etruscan king (monarchy) and established a </a:t>
            </a:r>
            <a:r>
              <a:rPr lang="en-US" sz="4000" b="1" dirty="0" smtClean="0">
                <a:solidFill>
                  <a:srgbClr val="FF0000"/>
                </a:solidFill>
                <a:effectLst>
                  <a:outerShdw blurRad="38100" dist="38100" dir="2700000" algn="tl">
                    <a:srgbClr val="000000"/>
                  </a:outerShdw>
                </a:effectLst>
              </a:rPr>
              <a:t>republic</a:t>
            </a:r>
          </a:p>
          <a:p>
            <a:pPr eaLnBrk="1" hangingPunct="1">
              <a:defRPr/>
            </a:pPr>
            <a:endParaRPr lang="en-US" sz="4000" b="1" dirty="0">
              <a:solidFill>
                <a:schemeClr val="bg1"/>
              </a:solidFill>
              <a:effectLst>
                <a:outerShdw blurRad="38100" dist="38100" dir="2700000" algn="tl">
                  <a:srgbClr val="000000"/>
                </a:outerShdw>
              </a:effectLst>
            </a:endParaRPr>
          </a:p>
          <a:p>
            <a:pPr eaLnBrk="1" hangingPunct="1">
              <a:defRPr/>
            </a:pPr>
            <a:endParaRPr lang="en-US" sz="4000"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5867400" cy="1143000"/>
          </a:xfrm>
        </p:spPr>
        <p:txBody>
          <a:bodyPr/>
          <a:lstStyle/>
          <a:p>
            <a:pPr eaLnBrk="1" hangingPunct="1">
              <a:defRPr/>
            </a:pPr>
            <a:r>
              <a:rPr lang="en-US" sz="5600" b="1" dirty="0" smtClean="0">
                <a:solidFill>
                  <a:srgbClr val="FFFF00"/>
                </a:solidFill>
                <a:effectLst>
                  <a:outerShdw blurRad="38100" dist="38100" dir="2700000" algn="tl">
                    <a:srgbClr val="000000"/>
                  </a:outerShdw>
                </a:effectLst>
                <a:latin typeface="Berlin Sans FB" pitchFamily="34" charset="0"/>
              </a:rPr>
              <a:t>No More Kings</a:t>
            </a:r>
          </a:p>
        </p:txBody>
      </p:sp>
      <p:sp>
        <p:nvSpPr>
          <p:cNvPr id="10243" name="Rectangle 3"/>
          <p:cNvSpPr>
            <a:spLocks noGrp="1" noChangeArrowheads="1"/>
          </p:cNvSpPr>
          <p:nvPr>
            <p:ph type="body" idx="1"/>
          </p:nvPr>
        </p:nvSpPr>
        <p:spPr>
          <a:xfrm>
            <a:off x="228600" y="1143000"/>
            <a:ext cx="8534400" cy="5257800"/>
          </a:xfrm>
        </p:spPr>
        <p:txBody>
          <a:bodyPr/>
          <a:lstStyle/>
          <a:p>
            <a:pPr lvl="1" eaLnBrk="1" hangingPunct="1">
              <a:buFont typeface="Arial" panose="020B0604020202020204" pitchFamily="34" charset="0"/>
              <a:buChar char="•"/>
              <a:defRPr/>
            </a:pPr>
            <a:r>
              <a:rPr lang="en-US" sz="4000" b="1" dirty="0" smtClean="0">
                <a:solidFill>
                  <a:schemeClr val="bg1"/>
                </a:solidFill>
                <a:effectLst>
                  <a:outerShdw blurRad="38100" dist="38100" dir="2700000" algn="tl">
                    <a:srgbClr val="000000"/>
                  </a:outerShdw>
                </a:effectLst>
              </a:rPr>
              <a:t>Power </a:t>
            </a:r>
            <a:r>
              <a:rPr lang="en-US" sz="4000" b="1" dirty="0">
                <a:solidFill>
                  <a:schemeClr val="bg1"/>
                </a:solidFill>
                <a:effectLst>
                  <a:outerShdw blurRad="38100" dist="38100" dir="2700000" algn="tl">
                    <a:srgbClr val="000000"/>
                  </a:outerShdw>
                </a:effectLst>
              </a:rPr>
              <a:t>rests with the </a:t>
            </a:r>
            <a:r>
              <a:rPr lang="en-US" sz="4000" b="1" dirty="0" smtClean="0">
                <a:solidFill>
                  <a:srgbClr val="FF0000"/>
                </a:solidFill>
                <a:effectLst>
                  <a:outerShdw blurRad="38100" dist="38100" dir="2700000" algn="tl">
                    <a:srgbClr val="000000"/>
                  </a:outerShdw>
                </a:effectLst>
              </a:rPr>
              <a:t>citizens</a:t>
            </a:r>
            <a:r>
              <a:rPr lang="en-US" sz="4000" b="1" dirty="0" smtClean="0">
                <a:solidFill>
                  <a:schemeClr val="bg1"/>
                </a:solidFill>
                <a:effectLst>
                  <a:outerShdw blurRad="38100" dist="38100" dir="2700000" algn="tl">
                    <a:srgbClr val="000000"/>
                  </a:outerShdw>
                </a:effectLst>
              </a:rPr>
              <a:t> </a:t>
            </a:r>
            <a:r>
              <a:rPr lang="en-US" sz="4000" b="1" dirty="0">
                <a:solidFill>
                  <a:schemeClr val="bg1"/>
                </a:solidFill>
                <a:effectLst>
                  <a:outerShdw blurRad="38100" dist="38100" dir="2700000" algn="tl">
                    <a:srgbClr val="000000"/>
                  </a:outerShdw>
                </a:effectLst>
              </a:rPr>
              <a:t>who have the </a:t>
            </a:r>
            <a:r>
              <a:rPr lang="en-US" sz="4000" b="1" dirty="0" smtClean="0">
                <a:solidFill>
                  <a:schemeClr val="bg1"/>
                </a:solidFill>
                <a:effectLst>
                  <a:outerShdw blurRad="38100" dist="38100" dir="2700000" algn="tl">
                    <a:srgbClr val="000000"/>
                  </a:outerShdw>
                </a:effectLst>
              </a:rPr>
              <a:t>right </a:t>
            </a:r>
            <a:r>
              <a:rPr lang="en-US" sz="4000" b="1" dirty="0">
                <a:solidFill>
                  <a:schemeClr val="bg1"/>
                </a:solidFill>
                <a:effectLst>
                  <a:outerShdw blurRad="38100" dist="38100" dir="2700000" algn="tl">
                    <a:srgbClr val="000000"/>
                  </a:outerShdw>
                </a:effectLst>
              </a:rPr>
              <a:t>to vote for </a:t>
            </a:r>
            <a:r>
              <a:rPr lang="en-US" sz="4000" b="1" dirty="0" smtClean="0">
                <a:solidFill>
                  <a:schemeClr val="bg1"/>
                </a:solidFill>
                <a:effectLst>
                  <a:outerShdw blurRad="38100" dist="38100" dir="2700000" algn="tl">
                    <a:srgbClr val="000000"/>
                  </a:outerShdw>
                </a:effectLst>
              </a:rPr>
              <a:t>their leaders</a:t>
            </a:r>
          </a:p>
          <a:p>
            <a:pPr lvl="1" eaLnBrk="1" hangingPunct="1">
              <a:buFont typeface="Arial" panose="020B0604020202020204" pitchFamily="34" charset="0"/>
              <a:buChar char="•"/>
              <a:defRPr/>
            </a:pPr>
            <a:endParaRPr lang="en-US" sz="4000" b="1" dirty="0" smtClean="0">
              <a:solidFill>
                <a:schemeClr val="bg1"/>
              </a:solidFill>
              <a:effectLst>
                <a:outerShdw blurRad="38100" dist="38100" dir="2700000" algn="tl">
                  <a:srgbClr val="000000"/>
                </a:outerShdw>
              </a:effectLst>
            </a:endParaRPr>
          </a:p>
          <a:p>
            <a:pPr lvl="1" eaLnBrk="1" hangingPunct="1">
              <a:buFont typeface="Arial" panose="020B0604020202020204" pitchFamily="34" charset="0"/>
              <a:buChar char="•"/>
              <a:defRPr/>
            </a:pPr>
            <a:r>
              <a:rPr lang="en-US" sz="4000" b="1" dirty="0">
                <a:solidFill>
                  <a:schemeClr val="bg1"/>
                </a:solidFill>
                <a:effectLst>
                  <a:outerShdw blurRad="38100" dist="38100" dir="2700000" algn="tl">
                    <a:srgbClr val="000000"/>
                  </a:outerShdw>
                </a:effectLst>
              </a:rPr>
              <a:t>In Rome, </a:t>
            </a:r>
            <a:r>
              <a:rPr lang="en-US" sz="4000" b="1" dirty="0">
                <a:solidFill>
                  <a:srgbClr val="FF0000"/>
                </a:solidFill>
                <a:effectLst>
                  <a:outerShdw blurRad="38100" dist="38100" dir="2700000" algn="tl">
                    <a:srgbClr val="000000"/>
                  </a:outerShdw>
                </a:effectLst>
              </a:rPr>
              <a:t>citizenship </a:t>
            </a:r>
            <a:r>
              <a:rPr lang="en-US" sz="4000" b="1" dirty="0" smtClean="0">
                <a:solidFill>
                  <a:schemeClr val="bg1"/>
                </a:solidFill>
                <a:effectLst>
                  <a:outerShdw blurRad="38100" dist="38100" dir="2700000" algn="tl">
                    <a:srgbClr val="000000"/>
                  </a:outerShdw>
                </a:effectLst>
              </a:rPr>
              <a:t>with </a:t>
            </a:r>
            <a:r>
              <a:rPr lang="en-US" sz="4000" b="1" dirty="0">
                <a:solidFill>
                  <a:schemeClr val="bg1"/>
                </a:solidFill>
                <a:effectLst>
                  <a:outerShdw blurRad="38100" dist="38100" dir="2700000" algn="tl">
                    <a:srgbClr val="000000"/>
                  </a:outerShdw>
                </a:effectLst>
              </a:rPr>
              <a:t>voting rights </a:t>
            </a:r>
            <a:r>
              <a:rPr lang="en-US" sz="4000" b="1" dirty="0" smtClean="0">
                <a:solidFill>
                  <a:schemeClr val="bg1"/>
                </a:solidFill>
                <a:effectLst>
                  <a:outerShdw blurRad="38100" dist="38100" dir="2700000" algn="tl">
                    <a:srgbClr val="000000"/>
                  </a:outerShdw>
                </a:effectLst>
              </a:rPr>
              <a:t>was granted </a:t>
            </a:r>
            <a:r>
              <a:rPr lang="en-US" sz="4000" b="1" dirty="0">
                <a:solidFill>
                  <a:schemeClr val="bg1"/>
                </a:solidFill>
                <a:effectLst>
                  <a:outerShdw blurRad="38100" dist="38100" dir="2700000" algn="tl">
                    <a:srgbClr val="000000"/>
                  </a:outerShdw>
                </a:effectLst>
              </a:rPr>
              <a:t>only to free-born male </a:t>
            </a:r>
            <a:r>
              <a:rPr lang="en-US" sz="4000" b="1" dirty="0" smtClean="0">
                <a:solidFill>
                  <a:schemeClr val="bg1"/>
                </a:solidFill>
                <a:effectLst>
                  <a:outerShdw blurRad="38100" dist="38100" dir="2700000" algn="tl">
                    <a:srgbClr val="000000"/>
                  </a:outerShdw>
                </a:effectLst>
              </a:rPr>
              <a:t>citizens</a:t>
            </a:r>
            <a:endParaRPr lang="en-US" sz="4000" b="1" dirty="0">
              <a:solidFill>
                <a:schemeClr val="bg1"/>
              </a:solidFill>
              <a:effectLst>
                <a:outerShdw blurRad="38100" dist="38100" dir="2700000" algn="tl">
                  <a:srgbClr val="000000"/>
                </a:outerShdw>
              </a:effectLst>
            </a:endParaRPr>
          </a:p>
          <a:p>
            <a:pPr eaLnBrk="1" hangingPunct="1">
              <a:defRPr/>
            </a:pPr>
            <a:endParaRPr lang="en-US" sz="4000" b="1" dirty="0">
              <a:solidFill>
                <a:schemeClr val="bg1"/>
              </a:solidFill>
              <a:effectLst>
                <a:outerShdw blurRad="38100" dist="38100" dir="2700000" algn="tl">
                  <a:srgbClr val="000000"/>
                </a:outerShdw>
              </a:effectLst>
            </a:endParaRPr>
          </a:p>
          <a:p>
            <a:pPr eaLnBrk="1" hangingPunct="1">
              <a:defRPr/>
            </a:pPr>
            <a:endParaRPr lang="en-US" sz="40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57351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3.bp.blogspot.com/-BZBV5aCnsAk/Ux8EHmWr2LI/AAAAAAAABvA/8rsgSnrUlEc/s1600/pat+v+pl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80812"/>
            <a:ext cx="6364304" cy="4190781"/>
          </a:xfrm>
          <a:prstGeom prst="rect">
            <a:avLst/>
          </a:prstGeom>
          <a:noFill/>
          <a:extLst>
            <a:ext uri="{909E8E84-426E-40DD-AFC4-6F175D3DCCD1}">
              <a14:hiddenFill xmlns:a14="http://schemas.microsoft.com/office/drawing/2010/main">
                <a:solidFill>
                  <a:srgbClr val="FFFFFF"/>
                </a:solidFill>
              </a14:hiddenFill>
            </a:ext>
          </a:extLst>
        </p:spPr>
      </p:pic>
      <p:sp>
        <p:nvSpPr>
          <p:cNvPr id="82948" name="Rectangle 4"/>
          <p:cNvSpPr>
            <a:spLocks noGrp="1" noChangeArrowheads="1"/>
          </p:cNvSpPr>
          <p:nvPr>
            <p:ph type="ctrTitle"/>
          </p:nvPr>
        </p:nvSpPr>
        <p:spPr>
          <a:xfrm>
            <a:off x="228600" y="717441"/>
            <a:ext cx="7543800" cy="1470025"/>
          </a:xfrm>
        </p:spPr>
        <p:txBody>
          <a:bodyPr/>
          <a:lstStyle/>
          <a:p>
            <a:pPr algn="l" eaLnBrk="1" hangingPunct="1">
              <a:defRPr/>
            </a:pPr>
            <a:r>
              <a:rPr lang="en-US" sz="10000" b="1" dirty="0" smtClean="0">
                <a:solidFill>
                  <a:srgbClr val="FFFF00"/>
                </a:solidFill>
                <a:effectLst>
                  <a:outerShdw blurRad="38100" dist="38100" dir="2700000" algn="tl">
                    <a:srgbClr val="000000"/>
                  </a:outerShdw>
                </a:effectLst>
                <a:latin typeface="Berlin Sans FB" pitchFamily="34" charset="0"/>
              </a:rPr>
              <a:t>Social Classes</a:t>
            </a:r>
          </a:p>
        </p:txBody>
      </p:sp>
    </p:spTree>
    <p:extLst>
      <p:ext uri="{BB962C8B-B14F-4D97-AF65-F5344CB8AC3E}">
        <p14:creationId xmlns:p14="http://schemas.microsoft.com/office/powerpoint/2010/main" val="2512454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5867400" cy="1143000"/>
          </a:xfrm>
        </p:spPr>
        <p:txBody>
          <a:bodyPr/>
          <a:lstStyle/>
          <a:p>
            <a:pPr eaLnBrk="1" hangingPunct="1">
              <a:defRPr/>
            </a:pPr>
            <a:r>
              <a:rPr lang="en-US" sz="5600" b="1" dirty="0" smtClean="0">
                <a:solidFill>
                  <a:srgbClr val="FFFF00"/>
                </a:solidFill>
                <a:effectLst>
                  <a:outerShdw blurRad="38100" dist="38100" dir="2700000" algn="tl">
                    <a:srgbClr val="000000"/>
                  </a:outerShdw>
                </a:effectLst>
                <a:latin typeface="Berlin Sans FB" pitchFamily="34" charset="0"/>
              </a:rPr>
              <a:t>Social Classes</a:t>
            </a:r>
          </a:p>
        </p:txBody>
      </p:sp>
      <p:sp>
        <p:nvSpPr>
          <p:cNvPr id="10243" name="Rectangle 3"/>
          <p:cNvSpPr>
            <a:spLocks noGrp="1" noChangeArrowheads="1"/>
          </p:cNvSpPr>
          <p:nvPr>
            <p:ph type="body" idx="1"/>
          </p:nvPr>
        </p:nvSpPr>
        <p:spPr>
          <a:xfrm>
            <a:off x="248452" y="1295400"/>
            <a:ext cx="8610600" cy="24384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Citizens </a:t>
            </a:r>
            <a:r>
              <a:rPr lang="en-US" sz="4000" b="1" u="sng" dirty="0">
                <a:solidFill>
                  <a:schemeClr val="bg1"/>
                </a:solidFill>
                <a:effectLst>
                  <a:outerShdw blurRad="38100" dist="38100" dir="2700000" algn="tl">
                    <a:srgbClr val="000000"/>
                  </a:outerShdw>
                </a:effectLst>
              </a:rPr>
              <a:t>of </a:t>
            </a:r>
            <a:r>
              <a:rPr lang="en-US" sz="4000" b="1" u="sng" dirty="0" smtClean="0">
                <a:solidFill>
                  <a:schemeClr val="bg1"/>
                </a:solidFill>
                <a:effectLst>
                  <a:outerShdw blurRad="38100" dist="38100" dir="2700000" algn="tl">
                    <a:srgbClr val="000000"/>
                  </a:outerShdw>
                </a:effectLst>
              </a:rPr>
              <a:t>Rome divided into 2 classes</a:t>
            </a:r>
            <a:r>
              <a:rPr lang="en-US" sz="4000" b="1" dirty="0" smtClean="0">
                <a:solidFill>
                  <a:schemeClr val="bg1"/>
                </a:solidFill>
                <a:effectLst>
                  <a:outerShdw blurRad="38100" dist="38100" dir="2700000" algn="tl">
                    <a:srgbClr val="000000"/>
                  </a:outerShdw>
                </a:effectLst>
              </a:rPr>
              <a:t>:</a:t>
            </a:r>
          </a:p>
          <a:p>
            <a:pPr eaLnBrk="1" hangingPunct="1">
              <a:defRPr/>
            </a:pPr>
            <a:r>
              <a:rPr lang="en-US" sz="4000" b="1" dirty="0" smtClean="0">
                <a:solidFill>
                  <a:schemeClr val="bg1"/>
                </a:solidFill>
                <a:effectLst>
                  <a:outerShdw blurRad="38100" dist="38100" dir="2700000" algn="tl">
                    <a:srgbClr val="000000"/>
                  </a:outerShdw>
                </a:effectLst>
              </a:rPr>
              <a:t>Patricians &amp; Plebeians</a:t>
            </a:r>
            <a:endParaRPr lang="en-US" sz="4000" b="1" dirty="0">
              <a:solidFill>
                <a:schemeClr val="bg1"/>
              </a:solidFill>
              <a:effectLst>
                <a:outerShdw blurRad="38100" dist="38100" dir="2700000" algn="tl">
                  <a:srgbClr val="000000"/>
                </a:outerShdw>
              </a:effectLst>
            </a:endParaRPr>
          </a:p>
          <a:p>
            <a:pPr eaLnBrk="1" hangingPunct="1">
              <a:defRPr/>
            </a:pPr>
            <a:endParaRPr lang="en-US" sz="4000" b="1" dirty="0" smtClean="0">
              <a:solidFill>
                <a:schemeClr val="bg1"/>
              </a:solidFill>
              <a:effectLst>
                <a:outerShdw blurRad="38100" dist="38100" dir="2700000" algn="tl">
                  <a:srgbClr val="000000"/>
                </a:outerShdw>
              </a:effectLst>
            </a:endParaRPr>
          </a:p>
          <a:p>
            <a:pPr eaLnBrk="1" hangingPunct="1">
              <a:defRPr/>
            </a:pPr>
            <a:endParaRPr lang="en-US" sz="4000" b="1" dirty="0" smtClean="0">
              <a:solidFill>
                <a:schemeClr val="bg1"/>
              </a:solidFill>
              <a:effectLst>
                <a:outerShdw blurRad="38100" dist="38100" dir="2700000" algn="tl">
                  <a:srgbClr val="000000"/>
                </a:outerShdw>
              </a:effectLst>
            </a:endParaRPr>
          </a:p>
        </p:txBody>
      </p:sp>
      <p:pic>
        <p:nvPicPr>
          <p:cNvPr id="5" name="Picture 4" descr="http://3.bp.blogspot.com/-BZBV5aCnsAk/Ux8EHmWr2LI/AAAAAAAABvA/8rsgSnrUlEc/s1600/pat+v+pl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0"/>
            <a:ext cx="4840304" cy="31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4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1000" fill="hold"/>
                                        <p:tgtEl>
                                          <p:spTgt spid="1024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024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RomanPatric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939" y="228601"/>
            <a:ext cx="3125406" cy="3810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0" y="274638"/>
            <a:ext cx="55626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Social Groups</a:t>
            </a:r>
          </a:p>
        </p:txBody>
      </p:sp>
      <p:sp>
        <p:nvSpPr>
          <p:cNvPr id="11267" name="Rectangle 3"/>
          <p:cNvSpPr>
            <a:spLocks noGrp="1" noChangeArrowheads="1"/>
          </p:cNvSpPr>
          <p:nvPr>
            <p:ph type="body" idx="1"/>
          </p:nvPr>
        </p:nvSpPr>
        <p:spPr>
          <a:xfrm>
            <a:off x="228600" y="1600200"/>
            <a:ext cx="8001000" cy="48006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PATRICIANS:</a:t>
            </a:r>
          </a:p>
          <a:p>
            <a:pPr eaLnBrk="1" hangingPunct="1">
              <a:defRPr/>
            </a:pPr>
            <a:r>
              <a:rPr lang="en-US" sz="4000" b="1" dirty="0" smtClean="0">
                <a:solidFill>
                  <a:schemeClr val="bg1"/>
                </a:solidFill>
                <a:effectLst>
                  <a:outerShdw blurRad="38100" dist="38100" dir="2700000" algn="tl">
                    <a:srgbClr val="000000"/>
                  </a:outerShdw>
                </a:effectLst>
              </a:rPr>
              <a:t>Wealthy </a:t>
            </a:r>
            <a:r>
              <a:rPr lang="en-US" sz="4000" b="1" dirty="0">
                <a:solidFill>
                  <a:schemeClr val="bg1"/>
                </a:solidFill>
                <a:effectLst>
                  <a:outerShdw blurRad="38100" dist="38100" dir="2700000" algn="tl">
                    <a:srgbClr val="000000"/>
                  </a:outerShdw>
                </a:effectLst>
              </a:rPr>
              <a:t>landowners </a:t>
            </a:r>
            <a:r>
              <a:rPr lang="en-US" sz="4000" b="1" dirty="0" smtClean="0">
                <a:solidFill>
                  <a:schemeClr val="bg1"/>
                </a:solidFill>
                <a:effectLst>
                  <a:outerShdw blurRad="38100" dist="38100" dir="2700000" algn="tl">
                    <a:srgbClr val="000000"/>
                  </a:outerShdw>
                </a:effectLst>
              </a:rPr>
              <a:t>                            who </a:t>
            </a:r>
            <a:r>
              <a:rPr lang="en-US" sz="4000" b="1" dirty="0">
                <a:solidFill>
                  <a:schemeClr val="bg1"/>
                </a:solidFill>
                <a:effectLst>
                  <a:outerShdw blurRad="38100" dist="38100" dir="2700000" algn="tl">
                    <a:srgbClr val="000000"/>
                  </a:outerShdw>
                </a:effectLst>
              </a:rPr>
              <a:t>held most of </a:t>
            </a:r>
            <a:r>
              <a:rPr lang="en-US" sz="4000" b="1" dirty="0" smtClean="0">
                <a:solidFill>
                  <a:schemeClr val="bg1"/>
                </a:solidFill>
                <a:effectLst>
                  <a:outerShdw blurRad="38100" dist="38100" dir="2700000" algn="tl">
                    <a:srgbClr val="000000"/>
                  </a:outerShdw>
                </a:effectLst>
              </a:rPr>
              <a:t>                          the </a:t>
            </a:r>
            <a:r>
              <a:rPr lang="en-US" sz="4000" b="1" dirty="0" smtClean="0">
                <a:solidFill>
                  <a:srgbClr val="FF0000"/>
                </a:solidFill>
                <a:effectLst>
                  <a:outerShdw blurRad="38100" dist="38100" dir="2700000" algn="tl">
                    <a:srgbClr val="000000"/>
                  </a:outerShdw>
                </a:effectLst>
              </a:rPr>
              <a:t>power</a:t>
            </a:r>
          </a:p>
          <a:p>
            <a:pPr eaLnBrk="1" hangingPunct="1">
              <a:defRPr/>
            </a:pPr>
            <a:r>
              <a:rPr lang="en-US" sz="4000" b="1" dirty="0" smtClean="0">
                <a:solidFill>
                  <a:schemeClr val="bg1"/>
                </a:solidFill>
                <a:effectLst>
                  <a:outerShdw blurRad="38100" dist="38100" dir="2700000" algn="tl">
                    <a:srgbClr val="000000"/>
                  </a:outerShdw>
                </a:effectLst>
              </a:rPr>
              <a:t>Inherited </a:t>
            </a:r>
            <a:r>
              <a:rPr lang="en-US" sz="4000" b="1" dirty="0">
                <a:solidFill>
                  <a:schemeClr val="bg1"/>
                </a:solidFill>
                <a:effectLst>
                  <a:outerShdw blurRad="38100" dist="38100" dir="2700000" algn="tl">
                    <a:srgbClr val="000000"/>
                  </a:outerShdw>
                </a:effectLst>
              </a:rPr>
              <a:t>power and social </a:t>
            </a:r>
            <a:r>
              <a:rPr lang="en-US" sz="4000" b="1" dirty="0" smtClean="0">
                <a:solidFill>
                  <a:schemeClr val="bg1"/>
                </a:solidFill>
                <a:effectLst>
                  <a:outerShdw blurRad="38100" dist="38100" dir="2700000" algn="tl">
                    <a:srgbClr val="000000"/>
                  </a:outerShdw>
                </a:effectLst>
              </a:rPr>
              <a:t>status </a:t>
            </a:r>
            <a:endParaRPr lang="en-US" sz="3600" b="1" dirty="0">
              <a:solidFill>
                <a:schemeClr val="bg1"/>
              </a:solidFill>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428302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2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55626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Social Groups</a:t>
            </a:r>
          </a:p>
        </p:txBody>
      </p:sp>
      <p:sp>
        <p:nvSpPr>
          <p:cNvPr id="11267" name="Rectangle 3"/>
          <p:cNvSpPr>
            <a:spLocks noGrp="1" noChangeArrowheads="1"/>
          </p:cNvSpPr>
          <p:nvPr>
            <p:ph type="body" idx="1"/>
          </p:nvPr>
        </p:nvSpPr>
        <p:spPr>
          <a:xfrm>
            <a:off x="228600" y="1600200"/>
            <a:ext cx="8001000" cy="48006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PLEBEIANS:</a:t>
            </a:r>
          </a:p>
          <a:p>
            <a:pPr eaLnBrk="1" hangingPunct="1">
              <a:defRPr/>
            </a:pPr>
            <a:r>
              <a:rPr lang="en-US" sz="4000" b="1" dirty="0" smtClean="0">
                <a:solidFill>
                  <a:schemeClr val="bg1"/>
                </a:solidFill>
                <a:effectLst>
                  <a:outerShdw blurRad="38100" dist="38100" dir="2700000" algn="tl">
                    <a:srgbClr val="000000"/>
                  </a:outerShdw>
                </a:effectLst>
              </a:rPr>
              <a:t>Common </a:t>
            </a:r>
            <a:r>
              <a:rPr lang="en-US" sz="4000" b="1" dirty="0">
                <a:solidFill>
                  <a:schemeClr val="bg1"/>
                </a:solidFill>
                <a:effectLst>
                  <a:outerShdw blurRad="38100" dist="38100" dir="2700000" algn="tl">
                    <a:srgbClr val="000000"/>
                  </a:outerShdw>
                </a:effectLst>
              </a:rPr>
              <a:t>farmers, artisans and merchants who made up the </a:t>
            </a:r>
            <a:r>
              <a:rPr lang="en-US" sz="4000" b="1" dirty="0">
                <a:solidFill>
                  <a:srgbClr val="FF0000"/>
                </a:solidFill>
                <a:effectLst>
                  <a:outerShdw blurRad="38100" dist="38100" dir="2700000" algn="tl">
                    <a:srgbClr val="000000"/>
                  </a:outerShdw>
                </a:effectLst>
              </a:rPr>
              <a:t>majority</a:t>
            </a:r>
            <a:r>
              <a:rPr lang="en-US" sz="4000" b="1" dirty="0">
                <a:solidFill>
                  <a:schemeClr val="bg1"/>
                </a:solidFill>
                <a:effectLst>
                  <a:outerShdw blurRad="38100" dist="38100" dir="2700000" algn="tl">
                    <a:srgbClr val="000000"/>
                  </a:outerShdw>
                </a:effectLst>
              </a:rPr>
              <a:t> of the </a:t>
            </a:r>
            <a:r>
              <a:rPr lang="en-US" sz="4000" b="1" dirty="0" smtClean="0">
                <a:solidFill>
                  <a:schemeClr val="bg1"/>
                </a:solidFill>
                <a:effectLst>
                  <a:outerShdw blurRad="38100" dist="38100" dir="2700000" algn="tl">
                    <a:srgbClr val="000000"/>
                  </a:outerShdw>
                </a:effectLst>
              </a:rPr>
              <a:t>population</a:t>
            </a:r>
          </a:p>
          <a:p>
            <a:pPr eaLnBrk="1" hangingPunct="1">
              <a:defRPr/>
            </a:pPr>
            <a:r>
              <a:rPr lang="en-US" sz="4000" b="1" dirty="0" smtClean="0">
                <a:solidFill>
                  <a:schemeClr val="bg1"/>
                </a:solidFill>
                <a:effectLst>
                  <a:outerShdw blurRad="38100" dist="38100" dir="2700000" algn="tl">
                    <a:srgbClr val="000000"/>
                  </a:outerShdw>
                </a:effectLst>
              </a:rPr>
              <a:t>Can </a:t>
            </a:r>
            <a:r>
              <a:rPr lang="en-US" sz="4000" b="1" dirty="0">
                <a:solidFill>
                  <a:schemeClr val="bg1"/>
                </a:solidFill>
                <a:effectLst>
                  <a:outerShdw blurRad="38100" dist="38100" dir="2700000" algn="tl">
                    <a:srgbClr val="000000"/>
                  </a:outerShdw>
                </a:effectLst>
              </a:rPr>
              <a:t>vote, but can’t </a:t>
            </a:r>
            <a:r>
              <a:rPr lang="en-US" sz="4000" b="1" dirty="0" smtClean="0">
                <a:solidFill>
                  <a:srgbClr val="FF0000"/>
                </a:solidFill>
                <a:effectLst>
                  <a:outerShdw blurRad="38100" dist="38100" dir="2700000" algn="tl">
                    <a:srgbClr val="000000"/>
                  </a:outerShdw>
                </a:effectLst>
              </a:rPr>
              <a:t>rule </a:t>
            </a:r>
            <a:r>
              <a:rPr lang="en-US" sz="3600" b="1" dirty="0" smtClean="0">
                <a:solidFill>
                  <a:schemeClr val="bg1"/>
                </a:solidFill>
                <a:effectLst>
                  <a:outerShdw blurRad="38100" dist="38100" dir="2700000" algn="tl">
                    <a:srgbClr val="000000"/>
                  </a:outerShdw>
                </a:effectLst>
                <a:latin typeface="Segoe Print" panose="02000600000000000000" pitchFamily="2" charset="0"/>
              </a:rPr>
              <a:t>(in the beginning)</a:t>
            </a:r>
            <a:endParaRPr lang="en-US" sz="3600" b="1" dirty="0">
              <a:solidFill>
                <a:schemeClr val="bg1"/>
              </a:solidFill>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13056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pclipart.com/religion_mythology/Roman/She_wolf_suckles_Romulus_and_Rem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28600"/>
            <a:ext cx="3530600" cy="26479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pPr algn="l" eaLnBrk="1" hangingPunct="1">
              <a:defRPr/>
            </a:pPr>
            <a:r>
              <a:rPr lang="en-US" sz="4600" b="1" dirty="0" smtClean="0">
                <a:solidFill>
                  <a:srgbClr val="FFFF00"/>
                </a:solidFill>
                <a:effectLst>
                  <a:outerShdw blurRad="38100" dist="38100" dir="2700000" algn="tl">
                    <a:srgbClr val="000000"/>
                  </a:outerShdw>
                </a:effectLst>
                <a:latin typeface="Berlin Sans FB" pitchFamily="34" charset="0"/>
              </a:rPr>
              <a:t>How was Rome founded?</a:t>
            </a:r>
          </a:p>
        </p:txBody>
      </p:sp>
      <p:sp>
        <p:nvSpPr>
          <p:cNvPr id="3075" name="Rectangle 3"/>
          <p:cNvSpPr>
            <a:spLocks noGrp="1" noChangeArrowheads="1"/>
          </p:cNvSpPr>
          <p:nvPr>
            <p:ph type="body" idx="1"/>
          </p:nvPr>
        </p:nvSpPr>
        <p:spPr>
          <a:xfrm>
            <a:off x="152400" y="1143000"/>
            <a:ext cx="8839200" cy="4525963"/>
          </a:xfrm>
        </p:spPr>
        <p:txBody>
          <a:bodyPr/>
          <a:lstStyle/>
          <a:p>
            <a:pPr eaLnBrk="1" hangingPunct="1">
              <a:defRPr/>
            </a:pPr>
            <a:r>
              <a:rPr lang="en-US" sz="4000" b="1" dirty="0" smtClean="0">
                <a:solidFill>
                  <a:schemeClr val="bg1"/>
                </a:solidFill>
                <a:effectLst>
                  <a:outerShdw blurRad="38100" dist="38100" dir="2700000" algn="tl">
                    <a:srgbClr val="000000"/>
                  </a:outerShdw>
                </a:effectLst>
                <a:latin typeface="Segoe Print" panose="02000600000000000000" pitchFamily="2" charset="0"/>
              </a:rPr>
              <a:t>Legend says…</a:t>
            </a:r>
          </a:p>
          <a:p>
            <a:pPr eaLnBrk="1" hangingPunct="1">
              <a:defRPr/>
            </a:pPr>
            <a:r>
              <a:rPr lang="en-US" sz="2800" b="1" dirty="0">
                <a:solidFill>
                  <a:schemeClr val="bg1"/>
                </a:solidFill>
                <a:effectLst>
                  <a:outerShdw blurRad="38100" dist="38100" dir="2700000" algn="tl">
                    <a:srgbClr val="000000"/>
                  </a:outerShdw>
                </a:effectLst>
              </a:rPr>
              <a:t>Rhea was a princess and </a:t>
            </a:r>
            <a:r>
              <a:rPr lang="en-US" sz="2800" b="1" dirty="0" smtClean="0">
                <a:solidFill>
                  <a:schemeClr val="bg1"/>
                </a:solidFill>
                <a:effectLst>
                  <a:outerShdw blurRad="38100" dist="38100" dir="2700000" algn="tl">
                    <a:srgbClr val="000000"/>
                  </a:outerShdw>
                </a:effectLst>
              </a:rPr>
              <a:t>                                               a </a:t>
            </a:r>
            <a:r>
              <a:rPr lang="en-US" sz="2800" b="1" dirty="0">
                <a:solidFill>
                  <a:schemeClr val="bg1"/>
                </a:solidFill>
                <a:effectLst>
                  <a:outerShdw blurRad="38100" dist="38100" dir="2700000" algn="tl">
                    <a:srgbClr val="000000"/>
                  </a:outerShdw>
                </a:effectLst>
              </a:rPr>
              <a:t>mortal woman who was </a:t>
            </a:r>
            <a:r>
              <a:rPr lang="en-US" sz="2800" b="1" dirty="0" smtClean="0">
                <a:solidFill>
                  <a:schemeClr val="bg1"/>
                </a:solidFill>
                <a:effectLst>
                  <a:outerShdw blurRad="38100" dist="38100" dir="2700000" algn="tl">
                    <a:srgbClr val="000000"/>
                  </a:outerShdw>
                </a:effectLst>
              </a:rPr>
              <a:t>                                               married </a:t>
            </a:r>
            <a:r>
              <a:rPr lang="en-US" sz="2800" b="1" dirty="0">
                <a:solidFill>
                  <a:schemeClr val="bg1"/>
                </a:solidFill>
                <a:effectLst>
                  <a:outerShdw blurRad="38100" dist="38100" dir="2700000" algn="tl">
                    <a:srgbClr val="000000"/>
                  </a:outerShdw>
                </a:effectLst>
              </a:rPr>
              <a:t>to </a:t>
            </a:r>
            <a:r>
              <a:rPr lang="en-US" sz="2800" b="1" dirty="0" smtClean="0">
                <a:solidFill>
                  <a:schemeClr val="bg1"/>
                </a:solidFill>
                <a:effectLst>
                  <a:outerShdw blurRad="38100" dist="38100" dir="2700000" algn="tl">
                    <a:srgbClr val="000000"/>
                  </a:outerShdw>
                </a:effectLst>
              </a:rPr>
              <a:t>Mars, </a:t>
            </a:r>
            <a:r>
              <a:rPr lang="en-US" sz="2800" b="1" dirty="0">
                <a:solidFill>
                  <a:schemeClr val="bg1"/>
                </a:solidFill>
                <a:effectLst>
                  <a:outerShdw blurRad="38100" dist="38100" dir="2700000" algn="tl">
                    <a:srgbClr val="000000"/>
                  </a:outerShdw>
                </a:effectLst>
              </a:rPr>
              <a:t>the </a:t>
            </a:r>
            <a:r>
              <a:rPr lang="en-US" sz="2800" b="1" dirty="0" smtClean="0">
                <a:solidFill>
                  <a:schemeClr val="bg1"/>
                </a:solidFill>
                <a:effectLst>
                  <a:outerShdw blurRad="38100" dist="38100" dir="2700000" algn="tl">
                    <a:srgbClr val="000000"/>
                  </a:outerShdw>
                </a:effectLst>
              </a:rPr>
              <a:t>                                   Roman </a:t>
            </a:r>
            <a:r>
              <a:rPr lang="en-US" sz="2800" b="1" dirty="0">
                <a:solidFill>
                  <a:schemeClr val="bg1"/>
                </a:solidFill>
                <a:effectLst>
                  <a:outerShdw blurRad="38100" dist="38100" dir="2700000" algn="tl">
                    <a:srgbClr val="000000"/>
                  </a:outerShdw>
                </a:effectLst>
              </a:rPr>
              <a:t>god of war. Rhea and Mars had twin sons and named them Romulus and </a:t>
            </a:r>
            <a:r>
              <a:rPr lang="en-US" sz="2800" b="1" dirty="0" smtClean="0">
                <a:solidFill>
                  <a:schemeClr val="bg1"/>
                </a:solidFill>
                <a:effectLst>
                  <a:outerShdw blurRad="38100" dist="38100" dir="2700000" algn="tl">
                    <a:srgbClr val="000000"/>
                  </a:outerShdw>
                </a:effectLst>
              </a:rPr>
              <a:t>Remus. </a:t>
            </a:r>
            <a:r>
              <a:rPr lang="en-US" sz="2800" b="1" dirty="0">
                <a:solidFill>
                  <a:schemeClr val="bg1"/>
                </a:solidFill>
                <a:effectLst>
                  <a:outerShdw blurRad="38100" dist="38100" dir="2700000" algn="tl">
                    <a:srgbClr val="000000"/>
                  </a:outerShdw>
                </a:effectLst>
              </a:rPr>
              <a:t>An evil uncle took them as babies from their mother and threw them into the River Tiber to drown. The babies floated to land, and a mother wolf fed and cared for them. Later a herdsman looked after the twins until they grew </a:t>
            </a:r>
            <a:r>
              <a:rPr lang="en-US" sz="2800" b="1" dirty="0" smtClean="0">
                <a:solidFill>
                  <a:schemeClr val="bg1"/>
                </a:solidFill>
                <a:effectLst>
                  <a:outerShdw blurRad="38100" dist="38100" dir="2700000" algn="tl">
                    <a:srgbClr val="000000"/>
                  </a:outerShdw>
                </a:effectLst>
              </a:rPr>
              <a:t>up…</a:t>
            </a:r>
            <a:endParaRPr lang="en-US" sz="2800" b="1" dirty="0">
              <a:solidFill>
                <a:schemeClr val="bg1"/>
              </a:solidFill>
              <a:effectLst>
                <a:outerShdw blurRad="38100" dist="38100" dir="2700000" algn="tl">
                  <a:srgbClr val="000000"/>
                </a:outerShdw>
              </a:effectLst>
            </a:endParaRPr>
          </a:p>
          <a:p>
            <a:pPr eaLnBrk="1" hangingPunct="1">
              <a:defRPr/>
            </a:pPr>
            <a:endParaRPr lang="en-US" sz="2000" b="1" dirty="0">
              <a:solidFill>
                <a:schemeClr val="bg1"/>
              </a:solidFill>
              <a:effectLst>
                <a:outerShdw blurRad="38100" dist="38100" dir="2700000" algn="tl">
                  <a:srgbClr val="000000"/>
                </a:outerShdw>
              </a:effectLst>
            </a:endParaRPr>
          </a:p>
          <a:p>
            <a:pPr eaLnBrk="1" hangingPunct="1">
              <a:defRPr/>
            </a:pPr>
            <a:endParaRPr lang="en-US" sz="2000" b="1"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55626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Social Groups</a:t>
            </a:r>
          </a:p>
        </p:txBody>
      </p:sp>
      <p:pic>
        <p:nvPicPr>
          <p:cNvPr id="5" name="Picture 4" descr="http://3.bp.blogspot.com/-BZBV5aCnsAk/Ux8EHmWr2LI/AAAAAAAABvA/8rsgSnrUlEc/s1600/pat+v+pl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703" y="2895600"/>
            <a:ext cx="5449904" cy="358866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flipH="1">
            <a:off x="228600" y="1524000"/>
            <a:ext cx="1828800" cy="1828800"/>
          </a:xfrm>
          <a:prstGeom prst="wedgeRoundRectCallout">
            <a:avLst>
              <a:gd name="adj1" fmla="val -68246"/>
              <a:gd name="adj2" fmla="val 487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It’s great being wealthy and powerful!</a:t>
            </a:r>
          </a:p>
        </p:txBody>
      </p:sp>
      <p:sp>
        <p:nvSpPr>
          <p:cNvPr id="7" name="Rounded Rectangular Callout 6"/>
          <p:cNvSpPr/>
          <p:nvPr/>
        </p:nvSpPr>
        <p:spPr>
          <a:xfrm flipH="1">
            <a:off x="6393206" y="533400"/>
            <a:ext cx="2293593" cy="2320159"/>
          </a:xfrm>
          <a:prstGeom prst="wedgeRoundRectCallout">
            <a:avLst>
              <a:gd name="adj1" fmla="val 76582"/>
              <a:gd name="adj2" fmla="val 650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 commoners really need to have someone to represent us! Maybe they will listen to us soon…</a:t>
            </a:r>
            <a:endParaRPr lang="en-US" dirty="0">
              <a:solidFill>
                <a:schemeClr val="tx1"/>
              </a:solidFill>
            </a:endParaRPr>
          </a:p>
        </p:txBody>
      </p:sp>
    </p:spTree>
    <p:extLst>
      <p:ext uri="{BB962C8B-B14F-4D97-AF65-F5344CB8AC3E}">
        <p14:creationId xmlns:p14="http://schemas.microsoft.com/office/powerpoint/2010/main" val="18190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Roman Senate Friezes by neenyd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66950"/>
            <a:ext cx="5943600" cy="43529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4"/>
          <p:cNvSpPr>
            <a:spLocks noGrp="1" noChangeArrowheads="1"/>
          </p:cNvSpPr>
          <p:nvPr>
            <p:ph type="ctrTitle"/>
          </p:nvPr>
        </p:nvSpPr>
        <p:spPr>
          <a:xfrm>
            <a:off x="0" y="381000"/>
            <a:ext cx="8458200" cy="3219450"/>
          </a:xfrm>
        </p:spPr>
        <p:txBody>
          <a:bodyPr/>
          <a:lstStyle/>
          <a:p>
            <a:pPr marL="339725" algn="l" eaLnBrk="1" hangingPunct="1">
              <a:defRPr/>
            </a:pPr>
            <a:r>
              <a:rPr lang="en-US" sz="9000" b="1" dirty="0" smtClean="0">
                <a:solidFill>
                  <a:srgbClr val="FFFF00"/>
                </a:solidFill>
                <a:effectLst>
                  <a:outerShdw blurRad="38100" dist="38100" dir="2700000" algn="tl">
                    <a:srgbClr val="000000"/>
                  </a:outerShdw>
                </a:effectLst>
                <a:latin typeface="Berlin Sans FB" pitchFamily="34" charset="0"/>
              </a:rPr>
              <a:t>A “Balanced Government”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5" descr="se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67063"/>
            <a:ext cx="4362450" cy="339566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pPr eaLnBrk="1" hangingPunct="1">
              <a:defRPr/>
            </a:pPr>
            <a:r>
              <a:rPr lang="en-US" sz="8000" b="1" dirty="0" smtClean="0">
                <a:solidFill>
                  <a:srgbClr val="FFFF00"/>
                </a:solidFill>
                <a:effectLst>
                  <a:outerShdw blurRad="38100" dist="38100" dir="2700000" algn="tl">
                    <a:srgbClr val="000000"/>
                  </a:outerShdw>
                </a:effectLst>
                <a:latin typeface="Berlin Sans FB" pitchFamily="34" charset="0"/>
              </a:rPr>
              <a:t>Senate</a:t>
            </a:r>
          </a:p>
        </p:txBody>
      </p:sp>
      <p:sp>
        <p:nvSpPr>
          <p:cNvPr id="17411" name="Rectangle 3"/>
          <p:cNvSpPr>
            <a:spLocks noGrp="1" noChangeArrowheads="1"/>
          </p:cNvSpPr>
          <p:nvPr>
            <p:ph type="body" idx="1"/>
          </p:nvPr>
        </p:nvSpPr>
        <p:spPr>
          <a:xfrm>
            <a:off x="228600" y="1600200"/>
            <a:ext cx="8458200" cy="4525963"/>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Senate</a:t>
            </a:r>
            <a:r>
              <a:rPr lang="en-US" sz="4000" b="1" dirty="0" smtClean="0">
                <a:solidFill>
                  <a:schemeClr val="bg1"/>
                </a:solidFill>
                <a:effectLst>
                  <a:outerShdw blurRad="38100" dist="38100" dir="2700000" algn="tl">
                    <a:srgbClr val="000000"/>
                  </a:outerShdw>
                </a:effectLst>
              </a:rPr>
              <a:t>:</a:t>
            </a:r>
          </a:p>
          <a:p>
            <a:pPr eaLnBrk="1" hangingPunct="1">
              <a:defRPr/>
            </a:pPr>
            <a:r>
              <a:rPr lang="en-US" sz="4000" b="1" dirty="0" smtClean="0">
                <a:solidFill>
                  <a:schemeClr val="bg1"/>
                </a:solidFill>
                <a:effectLst>
                  <a:outerShdw blurRad="38100" dist="38100" dir="2700000" algn="tl">
                    <a:srgbClr val="000000"/>
                  </a:outerShdw>
                </a:effectLst>
              </a:rPr>
              <a:t>The </a:t>
            </a:r>
            <a:r>
              <a:rPr lang="en-US" sz="4000" b="1" dirty="0" smtClean="0">
                <a:solidFill>
                  <a:srgbClr val="FF0000"/>
                </a:solidFill>
                <a:effectLst>
                  <a:outerShdw blurRad="38100" dist="38100" dir="2700000" algn="tl">
                    <a:srgbClr val="000000"/>
                  </a:outerShdw>
                </a:effectLst>
              </a:rPr>
              <a:t>“Legislative” </a:t>
            </a:r>
            <a:r>
              <a:rPr lang="en-US" sz="4000" b="1" dirty="0" smtClean="0">
                <a:solidFill>
                  <a:schemeClr val="bg1"/>
                </a:solidFill>
                <a:effectLst>
                  <a:outerShdw blurRad="38100" dist="38100" dir="2700000" algn="tl">
                    <a:srgbClr val="000000"/>
                  </a:outerShdw>
                </a:effectLst>
              </a:rPr>
              <a:t>Branch</a:t>
            </a:r>
          </a:p>
          <a:p>
            <a:pPr eaLnBrk="1" hangingPunct="1">
              <a:defRPr/>
            </a:pPr>
            <a:r>
              <a:rPr lang="en-US" sz="4000" b="1" dirty="0" smtClean="0">
                <a:solidFill>
                  <a:schemeClr val="bg1"/>
                </a:solidFill>
                <a:effectLst>
                  <a:outerShdw blurRad="38100" dist="38100" dir="2700000" algn="tl">
                    <a:srgbClr val="000000"/>
                  </a:outerShdw>
                </a:effectLst>
                <a:sym typeface="Wingdings" pitchFamily="2" charset="2"/>
              </a:rPr>
              <a:t>Chosen </a:t>
            </a:r>
            <a:r>
              <a:rPr lang="en-US" sz="4000" b="1" dirty="0">
                <a:solidFill>
                  <a:schemeClr val="bg1"/>
                </a:solidFill>
                <a:effectLst>
                  <a:outerShdw blurRad="38100" dist="38100" dir="2700000" algn="tl">
                    <a:srgbClr val="000000"/>
                  </a:outerShdw>
                </a:effectLst>
                <a:sym typeface="Wingdings" pitchFamily="2" charset="2"/>
              </a:rPr>
              <a:t>from </a:t>
            </a:r>
            <a:r>
              <a:rPr lang="en-US" sz="4000" b="1" dirty="0" smtClean="0">
                <a:solidFill>
                  <a:schemeClr val="bg1"/>
                </a:solidFill>
                <a:effectLst>
                  <a:outerShdw blurRad="38100" dist="38100" dir="2700000" algn="tl">
                    <a:srgbClr val="000000"/>
                  </a:outerShdw>
                </a:effectLst>
                <a:sym typeface="Wingdings" pitchFamily="2" charset="2"/>
              </a:rPr>
              <a:t>                          patricians</a:t>
            </a:r>
          </a:p>
          <a:p>
            <a:pPr eaLnBrk="1" hangingPunct="1">
              <a:defRPr/>
            </a:pPr>
            <a:r>
              <a:rPr lang="en-US" sz="4000" b="1" dirty="0">
                <a:solidFill>
                  <a:schemeClr val="bg1"/>
                </a:solidFill>
                <a:effectLst>
                  <a:outerShdw blurRad="38100" dist="38100" dir="2700000" algn="tl">
                    <a:srgbClr val="000000"/>
                  </a:outerShdw>
                </a:effectLst>
                <a:sym typeface="Wingdings" pitchFamily="2" charset="2"/>
              </a:rPr>
              <a:t>M</a:t>
            </a:r>
            <a:r>
              <a:rPr lang="en-US" sz="4000" b="1" dirty="0" smtClean="0">
                <a:solidFill>
                  <a:schemeClr val="bg1"/>
                </a:solidFill>
                <a:effectLst>
                  <a:outerShdw blurRad="38100" dist="38100" dir="2700000" algn="tl">
                    <a:srgbClr val="000000"/>
                  </a:outerShdw>
                </a:effectLst>
                <a:sym typeface="Wingdings" pitchFamily="2" charset="2"/>
              </a:rPr>
              <a:t>ake </a:t>
            </a:r>
            <a:r>
              <a:rPr lang="en-US" sz="4000" b="1" dirty="0">
                <a:solidFill>
                  <a:srgbClr val="FF0000"/>
                </a:solidFill>
                <a:effectLst>
                  <a:outerShdw blurRad="38100" dist="38100" dir="2700000" algn="tl">
                    <a:srgbClr val="000000"/>
                  </a:outerShdw>
                </a:effectLst>
                <a:sym typeface="Wingdings" pitchFamily="2" charset="2"/>
              </a:rPr>
              <a:t>foreign</a:t>
            </a:r>
            <a:r>
              <a:rPr lang="en-US" sz="4000" b="1" dirty="0">
                <a:solidFill>
                  <a:schemeClr val="bg1"/>
                </a:solidFill>
                <a:effectLst>
                  <a:outerShdw blurRad="38100" dist="38100" dir="2700000" algn="tl">
                    <a:srgbClr val="000000"/>
                  </a:outerShdw>
                </a:effectLst>
                <a:sym typeface="Wingdings" pitchFamily="2" charset="2"/>
              </a:rPr>
              <a:t> </a:t>
            </a:r>
            <a:r>
              <a:rPr lang="en-US" sz="4000" b="1" dirty="0" smtClean="0">
                <a:solidFill>
                  <a:schemeClr val="bg1"/>
                </a:solidFill>
                <a:effectLst>
                  <a:outerShdw blurRad="38100" dist="38100" dir="2700000" algn="tl">
                    <a:srgbClr val="000000"/>
                  </a:outerShdw>
                </a:effectLst>
                <a:sym typeface="Wingdings" pitchFamily="2" charset="2"/>
              </a:rPr>
              <a:t>                      and </a:t>
            </a:r>
            <a:r>
              <a:rPr lang="en-US" sz="4000" b="1" dirty="0">
                <a:solidFill>
                  <a:schemeClr val="bg1"/>
                </a:solidFill>
                <a:effectLst>
                  <a:outerShdw blurRad="38100" dist="38100" dir="2700000" algn="tl">
                    <a:srgbClr val="000000"/>
                  </a:outerShdw>
                </a:effectLst>
                <a:sym typeface="Wingdings" pitchFamily="2" charset="2"/>
              </a:rPr>
              <a:t>domestic </a:t>
            </a:r>
            <a:r>
              <a:rPr lang="en-US" sz="4000" b="1" dirty="0" smtClean="0">
                <a:solidFill>
                  <a:schemeClr val="bg1"/>
                </a:solidFill>
                <a:effectLst>
                  <a:outerShdw blurRad="38100" dist="38100" dir="2700000" algn="tl">
                    <a:srgbClr val="000000"/>
                  </a:outerShdw>
                </a:effectLst>
                <a:sym typeface="Wingdings" pitchFamily="2" charset="2"/>
              </a:rPr>
              <a:t>                           laws</a:t>
            </a:r>
            <a:endParaRPr lang="en-US" sz="4000" b="1" dirty="0">
              <a:solidFill>
                <a:schemeClr val="bg1"/>
              </a:solidFill>
              <a:effectLst>
                <a:outerShdw blurRad="38100" dist="38100" dir="2700000" algn="tl">
                  <a:srgbClr val="000000"/>
                </a:outerShdw>
              </a:effectLst>
              <a:sym typeface="Wingdings" pitchFamily="2" charset="2"/>
            </a:endParaRPr>
          </a:p>
          <a:p>
            <a:pPr eaLnBrk="1" hangingPunct="1">
              <a:buFontTx/>
              <a:buNone/>
              <a:defRPr/>
            </a:pPr>
            <a:endParaRPr lang="en-US" sz="4000" b="1"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04800"/>
            <a:ext cx="7848600" cy="1143000"/>
          </a:xfrm>
        </p:spPr>
        <p:txBody>
          <a:bodyPr/>
          <a:lstStyle/>
          <a:p>
            <a:pPr algn="l" eaLnBrk="1" hangingPunct="1">
              <a:defRPr/>
            </a:pPr>
            <a:r>
              <a:rPr lang="en-US" sz="8000" b="1" dirty="0" smtClean="0">
                <a:solidFill>
                  <a:srgbClr val="FFFF00"/>
                </a:solidFill>
                <a:effectLst>
                  <a:outerShdw blurRad="38100" dist="38100" dir="2700000" algn="tl">
                    <a:srgbClr val="000000"/>
                  </a:outerShdw>
                </a:effectLst>
                <a:latin typeface="Berlin Sans FB" pitchFamily="34" charset="0"/>
              </a:rPr>
              <a:t>Tribunes</a:t>
            </a:r>
          </a:p>
        </p:txBody>
      </p:sp>
      <p:sp>
        <p:nvSpPr>
          <p:cNvPr id="11267" name="Rectangle 3"/>
          <p:cNvSpPr>
            <a:spLocks noGrp="1" noChangeArrowheads="1"/>
          </p:cNvSpPr>
          <p:nvPr>
            <p:ph type="body" idx="1"/>
          </p:nvPr>
        </p:nvSpPr>
        <p:spPr>
          <a:xfrm>
            <a:off x="228600" y="1905000"/>
            <a:ext cx="8001000" cy="4495800"/>
          </a:xfrm>
        </p:spPr>
        <p:txBody>
          <a:bodyPr/>
          <a:lstStyle/>
          <a:p>
            <a:pPr eaLnBrk="1" hangingPunct="1">
              <a:defRPr/>
            </a:pPr>
            <a:r>
              <a:rPr lang="en-US" b="1" u="sng" dirty="0">
                <a:solidFill>
                  <a:schemeClr val="bg1"/>
                </a:solidFill>
                <a:effectLst>
                  <a:outerShdw blurRad="38100" dist="38100" dir="2700000" algn="tl">
                    <a:srgbClr val="000000"/>
                  </a:outerShdw>
                </a:effectLst>
                <a:latin typeface="Segoe Print" panose="02000600000000000000" pitchFamily="2" charset="0"/>
              </a:rPr>
              <a:t>499 BC</a:t>
            </a:r>
            <a:r>
              <a:rPr lang="en-US" b="1" dirty="0">
                <a:solidFill>
                  <a:schemeClr val="bg1"/>
                </a:solidFill>
                <a:effectLst>
                  <a:outerShdw blurRad="38100" dist="38100" dir="2700000" algn="tl">
                    <a:srgbClr val="000000"/>
                  </a:outerShdw>
                </a:effectLst>
                <a:latin typeface="Segoe Print" panose="02000600000000000000" pitchFamily="2" charset="0"/>
              </a:rPr>
              <a:t>:</a:t>
            </a:r>
          </a:p>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Plebeians refused to fight in the Roman army unless they were given more POLITICAL POWER</a:t>
            </a:r>
          </a:p>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Patricians agreed to grant more power to the Plebeian class by establishing the </a:t>
            </a:r>
            <a:r>
              <a:rPr lang="en-US" b="1" dirty="0" smtClean="0">
                <a:solidFill>
                  <a:schemeClr val="bg1"/>
                </a:solidFill>
                <a:effectLst>
                  <a:outerShdw blurRad="38100" dist="38100" dir="2700000" algn="tl">
                    <a:srgbClr val="000000"/>
                  </a:outerShdw>
                </a:effectLst>
                <a:latin typeface="Segoe Print" panose="02000600000000000000" pitchFamily="2" charset="0"/>
              </a:rPr>
              <a:t>TRIBUNE…</a:t>
            </a:r>
            <a:endParaRPr lang="en-US" b="1" dirty="0">
              <a:solidFill>
                <a:schemeClr val="bg1"/>
              </a:solidFill>
              <a:effectLst>
                <a:outerShdw blurRad="38100" dist="38100" dir="2700000" algn="tl">
                  <a:srgbClr val="000000"/>
                </a:outerShdw>
              </a:effectLst>
              <a:latin typeface="Segoe Print" panose="02000600000000000000" pitchFamily="2" charset="0"/>
            </a:endParaRPr>
          </a:p>
          <a:p>
            <a:pPr eaLnBrk="1" hangingPunct="1">
              <a:defRPr/>
            </a:pPr>
            <a:endParaRPr lang="en-US" sz="4000" b="1" u="sng" dirty="0">
              <a:solidFill>
                <a:schemeClr val="bg1"/>
              </a:solidFill>
              <a:effectLst>
                <a:outerShdw blurRad="38100" dist="38100" dir="2700000" algn="tl">
                  <a:srgbClr val="000000"/>
                </a:outerShdw>
              </a:effectLst>
            </a:endParaRPr>
          </a:p>
        </p:txBody>
      </p:sp>
      <p:pic>
        <p:nvPicPr>
          <p:cNvPr id="4" name="Picture 2" descr="http://education-portal.com/cimages/multimages/16/formation-of-roman-republic-plebian-po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7286"/>
            <a:ext cx="3810000" cy="2159000"/>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04800"/>
            <a:ext cx="7848600" cy="1143000"/>
          </a:xfrm>
        </p:spPr>
        <p:txBody>
          <a:bodyPr/>
          <a:lstStyle/>
          <a:p>
            <a:pPr algn="l" eaLnBrk="1" hangingPunct="1">
              <a:defRPr/>
            </a:pPr>
            <a:r>
              <a:rPr lang="en-US" sz="8000" b="1" dirty="0" smtClean="0">
                <a:solidFill>
                  <a:srgbClr val="FFFF00"/>
                </a:solidFill>
                <a:effectLst>
                  <a:outerShdw blurRad="38100" dist="38100" dir="2700000" algn="tl">
                    <a:srgbClr val="000000"/>
                  </a:outerShdw>
                </a:effectLst>
                <a:latin typeface="Berlin Sans FB" pitchFamily="34" charset="0"/>
              </a:rPr>
              <a:t>Tribunes</a:t>
            </a:r>
          </a:p>
        </p:txBody>
      </p:sp>
      <p:sp>
        <p:nvSpPr>
          <p:cNvPr id="11267" name="Rectangle 3"/>
          <p:cNvSpPr>
            <a:spLocks noGrp="1" noChangeArrowheads="1"/>
          </p:cNvSpPr>
          <p:nvPr>
            <p:ph type="body" idx="1"/>
          </p:nvPr>
        </p:nvSpPr>
        <p:spPr>
          <a:xfrm>
            <a:off x="228600" y="1600200"/>
            <a:ext cx="8001000" cy="48006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TRIBUNES</a:t>
            </a:r>
            <a:r>
              <a:rPr lang="en-US" sz="4000" b="1" dirty="0" smtClean="0">
                <a:solidFill>
                  <a:schemeClr val="bg1"/>
                </a:solidFill>
                <a:effectLst>
                  <a:outerShdw blurRad="38100" dist="38100" dir="2700000" algn="tl">
                    <a:srgbClr val="000000"/>
                  </a:outerShdw>
                </a:effectLst>
              </a:rPr>
              <a:t>:</a:t>
            </a:r>
          </a:p>
          <a:p>
            <a:pPr eaLnBrk="1" hangingPunct="1">
              <a:defRPr/>
            </a:pPr>
            <a:r>
              <a:rPr lang="en-US" sz="4000" b="1" dirty="0" smtClean="0">
                <a:solidFill>
                  <a:schemeClr val="bg1"/>
                </a:solidFill>
                <a:effectLst>
                  <a:outerShdw blurRad="38100" dist="38100" dir="2700000" algn="tl">
                    <a:srgbClr val="000000"/>
                  </a:outerShdw>
                </a:effectLst>
              </a:rPr>
              <a:t>Elected </a:t>
            </a:r>
            <a:r>
              <a:rPr lang="en-US" sz="4000" b="1" dirty="0">
                <a:solidFill>
                  <a:schemeClr val="bg1"/>
                </a:solidFill>
                <a:effectLst>
                  <a:outerShdw blurRad="38100" dist="38100" dir="2700000" algn="tl">
                    <a:srgbClr val="000000"/>
                  </a:outerShdw>
                </a:effectLst>
              </a:rPr>
              <a:t>representatives </a:t>
            </a:r>
            <a:r>
              <a:rPr lang="en-US" sz="4000" b="1" dirty="0" smtClean="0">
                <a:solidFill>
                  <a:schemeClr val="bg1"/>
                </a:solidFill>
                <a:effectLst>
                  <a:outerShdw blurRad="38100" dist="38100" dir="2700000" algn="tl">
                    <a:srgbClr val="000000"/>
                  </a:outerShdw>
                </a:effectLst>
              </a:rPr>
              <a:t>of popular assemblies who </a:t>
            </a:r>
            <a:r>
              <a:rPr lang="en-US" sz="4000" b="1" dirty="0">
                <a:solidFill>
                  <a:schemeClr val="bg1"/>
                </a:solidFill>
                <a:effectLst>
                  <a:outerShdw blurRad="38100" dist="38100" dir="2700000" algn="tl">
                    <a:srgbClr val="000000"/>
                  </a:outerShdw>
                </a:effectLst>
              </a:rPr>
              <a:t>protect plebeians’ political </a:t>
            </a:r>
            <a:r>
              <a:rPr lang="en-US" sz="4000" b="1" dirty="0" smtClean="0">
                <a:solidFill>
                  <a:srgbClr val="FF0000"/>
                </a:solidFill>
                <a:effectLst>
                  <a:outerShdw blurRad="38100" dist="38100" dir="2700000" algn="tl">
                    <a:srgbClr val="000000"/>
                  </a:outerShdw>
                </a:effectLst>
              </a:rPr>
              <a:t>rights</a:t>
            </a:r>
          </a:p>
          <a:p>
            <a:pPr eaLnBrk="1" hangingPunct="1">
              <a:defRPr/>
            </a:pPr>
            <a:r>
              <a:rPr lang="en-US" sz="4000" b="1" dirty="0" smtClean="0">
                <a:solidFill>
                  <a:schemeClr val="bg1"/>
                </a:solidFill>
                <a:effectLst>
                  <a:outerShdw blurRad="38100" dist="38100" dir="2700000" algn="tl">
                    <a:srgbClr val="000000"/>
                  </a:outerShdw>
                </a:effectLst>
              </a:rPr>
              <a:t>Make </a:t>
            </a:r>
            <a:r>
              <a:rPr lang="en-US" sz="4000" b="1" dirty="0">
                <a:solidFill>
                  <a:srgbClr val="FF0000"/>
                </a:solidFill>
                <a:effectLst>
                  <a:outerShdw blurRad="38100" dist="38100" dir="2700000" algn="tl">
                    <a:srgbClr val="000000"/>
                  </a:outerShdw>
                </a:effectLst>
              </a:rPr>
              <a:t>laws</a:t>
            </a:r>
            <a:r>
              <a:rPr lang="en-US" sz="4000" b="1" dirty="0">
                <a:solidFill>
                  <a:schemeClr val="bg1"/>
                </a:solidFill>
                <a:effectLst>
                  <a:outerShdw blurRad="38100" dist="38100" dir="2700000" algn="tl">
                    <a:srgbClr val="000000"/>
                  </a:outerShdw>
                </a:effectLst>
              </a:rPr>
              <a:t> for plebeians (commoners)</a:t>
            </a:r>
          </a:p>
          <a:p>
            <a:pPr eaLnBrk="1" hangingPunct="1">
              <a:defRPr/>
            </a:pPr>
            <a:endParaRPr lang="en-US" sz="4000" b="1" dirty="0">
              <a:solidFill>
                <a:schemeClr val="bg1"/>
              </a:solidFill>
              <a:effectLst>
                <a:outerShdw blurRad="38100" dist="38100" dir="2700000" algn="tl">
                  <a:srgbClr val="000000"/>
                </a:outerShdw>
              </a:effectLst>
            </a:endParaRPr>
          </a:p>
        </p:txBody>
      </p:sp>
      <p:pic>
        <p:nvPicPr>
          <p:cNvPr id="4" name="Picture 2" descr="http://education-portal.com/cimages/multimages/16/formation-of-roman-republic-plebian-po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7286"/>
            <a:ext cx="3810000" cy="2159000"/>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1" descr="romanhis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314" y="228600"/>
            <a:ext cx="3132086" cy="4038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body" idx="1"/>
          </p:nvPr>
        </p:nvSpPr>
        <p:spPr>
          <a:xfrm>
            <a:off x="204952" y="1524000"/>
            <a:ext cx="8915400" cy="51054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Consuls</a:t>
            </a:r>
            <a:r>
              <a:rPr lang="en-US" sz="4000" b="1" dirty="0" smtClean="0">
                <a:solidFill>
                  <a:schemeClr val="bg1"/>
                </a:solidFill>
                <a:effectLst>
                  <a:outerShdw blurRad="38100" dist="38100" dir="2700000" algn="tl">
                    <a:srgbClr val="000000"/>
                  </a:outerShdw>
                </a:effectLst>
              </a:rPr>
              <a:t>:</a:t>
            </a:r>
          </a:p>
          <a:p>
            <a:pPr eaLnBrk="1" hangingPunct="1">
              <a:defRPr/>
            </a:pPr>
            <a:r>
              <a:rPr lang="en-US" sz="4000" b="1" dirty="0" smtClean="0">
                <a:solidFill>
                  <a:schemeClr val="bg1"/>
                </a:solidFill>
                <a:effectLst>
                  <a:outerShdw blurRad="38100" dist="38100" dir="2700000" algn="tl">
                    <a:srgbClr val="000000"/>
                  </a:outerShdw>
                </a:effectLst>
              </a:rPr>
              <a:t>The </a:t>
            </a:r>
            <a:r>
              <a:rPr lang="en-US" sz="4000" b="1" dirty="0" smtClean="0">
                <a:solidFill>
                  <a:srgbClr val="FF0000"/>
                </a:solidFill>
                <a:effectLst>
                  <a:outerShdw blurRad="38100" dist="38100" dir="2700000" algn="tl">
                    <a:srgbClr val="000000"/>
                  </a:outerShdw>
                </a:effectLst>
              </a:rPr>
              <a:t>“Executive”                          </a:t>
            </a:r>
            <a:r>
              <a:rPr lang="en-US" sz="4000" b="1" dirty="0" smtClean="0">
                <a:solidFill>
                  <a:schemeClr val="bg1"/>
                </a:solidFill>
                <a:effectLst>
                  <a:outerShdw blurRad="38100" dist="38100" dir="2700000" algn="tl">
                    <a:srgbClr val="000000"/>
                  </a:outerShdw>
                </a:effectLst>
              </a:rPr>
              <a:t>Branch</a:t>
            </a:r>
          </a:p>
          <a:p>
            <a:pPr eaLnBrk="1" hangingPunct="1">
              <a:defRPr/>
            </a:pPr>
            <a:r>
              <a:rPr lang="en-US" sz="4000" b="1" dirty="0" smtClean="0">
                <a:solidFill>
                  <a:schemeClr val="bg1"/>
                </a:solidFill>
                <a:effectLst>
                  <a:outerShdw blurRad="38100" dist="38100" dir="2700000" algn="tl">
                    <a:srgbClr val="000000"/>
                  </a:outerShdw>
                </a:effectLst>
                <a:sym typeface="Wingdings" pitchFamily="2" charset="2"/>
              </a:rPr>
              <a:t>Rome elects 2                          </a:t>
            </a:r>
            <a:r>
              <a:rPr lang="en-US" sz="4000" b="1" dirty="0" smtClean="0">
                <a:solidFill>
                  <a:srgbClr val="FF0000"/>
                </a:solidFill>
                <a:effectLst>
                  <a:outerShdw blurRad="38100" dist="38100" dir="2700000" algn="tl">
                    <a:srgbClr val="000000"/>
                  </a:outerShdw>
                </a:effectLst>
                <a:sym typeface="Wingdings" pitchFamily="2" charset="2"/>
              </a:rPr>
              <a:t>senators </a:t>
            </a:r>
            <a:r>
              <a:rPr lang="en-US" sz="4000" b="1" dirty="0" smtClean="0">
                <a:solidFill>
                  <a:schemeClr val="bg1"/>
                </a:solidFill>
                <a:effectLst>
                  <a:outerShdw blurRad="38100" dist="38100" dir="2700000" algn="tl">
                    <a:srgbClr val="000000"/>
                  </a:outerShdw>
                </a:effectLst>
                <a:sym typeface="Wingdings" pitchFamily="2" charset="2"/>
              </a:rPr>
              <a:t>to rule for 1 year</a:t>
            </a:r>
          </a:p>
          <a:p>
            <a:pPr lvl="1" eaLnBrk="1" hangingPunct="1">
              <a:defRPr/>
            </a:pPr>
            <a:r>
              <a:rPr lang="en-US" sz="3600" b="1" dirty="0" smtClean="0">
                <a:solidFill>
                  <a:schemeClr val="bg1"/>
                </a:solidFill>
                <a:effectLst>
                  <a:outerShdw blurRad="38100" dist="38100" dir="2700000" algn="tl">
                    <a:srgbClr val="000000"/>
                  </a:outerShdw>
                </a:effectLst>
                <a:sym typeface="Wingdings" pitchFamily="2" charset="2"/>
              </a:rPr>
              <a:t>1 to lead the army</a:t>
            </a:r>
          </a:p>
          <a:p>
            <a:pPr lvl="1" eaLnBrk="1" hangingPunct="1">
              <a:defRPr/>
            </a:pPr>
            <a:r>
              <a:rPr lang="en-US" sz="3600" b="1" dirty="0" smtClean="0">
                <a:solidFill>
                  <a:schemeClr val="bg1"/>
                </a:solidFill>
                <a:effectLst>
                  <a:outerShdw blurRad="38100" dist="38100" dir="2700000" algn="tl">
                    <a:srgbClr val="000000"/>
                  </a:outerShdw>
                </a:effectLst>
                <a:sym typeface="Wingdings" pitchFamily="2" charset="2"/>
              </a:rPr>
              <a:t>1 to lead the government</a:t>
            </a:r>
          </a:p>
        </p:txBody>
      </p:sp>
      <p:sp>
        <p:nvSpPr>
          <p:cNvPr id="37890" name="Rectangle 2"/>
          <p:cNvSpPr>
            <a:spLocks noGrp="1" noChangeArrowheads="1"/>
          </p:cNvSpPr>
          <p:nvPr>
            <p:ph type="title"/>
          </p:nvPr>
        </p:nvSpPr>
        <p:spPr>
          <a:xfrm>
            <a:off x="0" y="274638"/>
            <a:ext cx="7162800" cy="1143000"/>
          </a:xfrm>
        </p:spPr>
        <p:txBody>
          <a:bodyPr/>
          <a:lstStyle/>
          <a:p>
            <a:pPr eaLnBrk="1" hangingPunct="1">
              <a:defRPr/>
            </a:pPr>
            <a:r>
              <a:rPr lang="en-US" sz="8000" b="1" dirty="0" smtClean="0">
                <a:solidFill>
                  <a:srgbClr val="FFFF00"/>
                </a:solidFill>
                <a:effectLst>
                  <a:outerShdw blurRad="38100" dist="38100" dir="2700000" algn="tl">
                    <a:srgbClr val="000000"/>
                  </a:outerShdw>
                </a:effectLst>
                <a:latin typeface="Berlin Sans FB" pitchFamily="34" charset="0"/>
              </a:rPr>
              <a:t>Consuls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78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 calcmode="lin" valueType="num">
                                      <p:cBhvr>
                                        <p:cTn id="14" dur="1000" fill="hold"/>
                                        <p:tgtEl>
                                          <p:spTgt spid="3789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78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78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 calcmode="lin" valueType="num">
                                      <p:cBhvr>
                                        <p:cTn id="21" dur="1000" fill="hold"/>
                                        <p:tgtEl>
                                          <p:spTgt spid="3789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789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78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7891">
                                            <p:txEl>
                                              <p:pRg st="3" end="3"/>
                                            </p:txEl>
                                          </p:spTgt>
                                        </p:tgtEl>
                                        <p:attrNameLst>
                                          <p:attrName>style.visibility</p:attrName>
                                        </p:attrNameLst>
                                      </p:cBhvr>
                                      <p:to>
                                        <p:strVal val="visible"/>
                                      </p:to>
                                    </p:set>
                                    <p:anim calcmode="lin" valueType="num">
                                      <p:cBhvr>
                                        <p:cTn id="28" dur="1000" fill="hold"/>
                                        <p:tgtEl>
                                          <p:spTgt spid="3789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789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789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7891">
                                            <p:txEl>
                                              <p:pRg st="4" end="4"/>
                                            </p:txEl>
                                          </p:spTgt>
                                        </p:tgtEl>
                                        <p:attrNameLst>
                                          <p:attrName>style.visibility</p:attrName>
                                        </p:attrNameLst>
                                      </p:cBhvr>
                                      <p:to>
                                        <p:strVal val="visible"/>
                                      </p:to>
                                    </p:set>
                                    <p:anim calcmode="lin" valueType="num">
                                      <p:cBhvr>
                                        <p:cTn id="35" dur="1000" fill="hold"/>
                                        <p:tgtEl>
                                          <p:spTgt spid="37891">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789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8000" b="1" dirty="0" smtClean="0">
                <a:solidFill>
                  <a:srgbClr val="FFFF00"/>
                </a:solidFill>
                <a:effectLst>
                  <a:outerShdw blurRad="38100" dist="38100" dir="2700000" algn="tl">
                    <a:srgbClr val="000000"/>
                  </a:outerShdw>
                </a:effectLst>
                <a:latin typeface="Berlin Sans FB" pitchFamily="34" charset="0"/>
              </a:rPr>
              <a:t>Dictators</a:t>
            </a:r>
          </a:p>
        </p:txBody>
      </p:sp>
      <p:sp>
        <p:nvSpPr>
          <p:cNvPr id="38915" name="Rectangle 3"/>
          <p:cNvSpPr>
            <a:spLocks noGrp="1" noChangeArrowheads="1"/>
          </p:cNvSpPr>
          <p:nvPr>
            <p:ph type="body" idx="1"/>
          </p:nvPr>
        </p:nvSpPr>
        <p:spPr>
          <a:xfrm>
            <a:off x="228600" y="1600200"/>
            <a:ext cx="8458200" cy="4525963"/>
          </a:xfrm>
        </p:spPr>
        <p:txBody>
          <a:bodyPr/>
          <a:lstStyle/>
          <a:p>
            <a:pPr eaLnBrk="1" hangingPunct="1">
              <a:defRPr/>
            </a:pPr>
            <a:r>
              <a:rPr lang="en-US" sz="4000" b="1" u="sng" dirty="0" smtClean="0">
                <a:solidFill>
                  <a:schemeClr val="bg1"/>
                </a:solidFill>
                <a:effectLst>
                  <a:outerShdw blurRad="38100" dist="38100" dir="2700000" algn="tl">
                    <a:srgbClr val="000000"/>
                  </a:outerShdw>
                </a:effectLst>
                <a:sym typeface="Wingdings" pitchFamily="2" charset="2"/>
              </a:rPr>
              <a:t>Dictators</a:t>
            </a:r>
            <a:r>
              <a:rPr lang="en-US" sz="4000" b="1" dirty="0" smtClean="0">
                <a:solidFill>
                  <a:schemeClr val="bg1"/>
                </a:solidFill>
                <a:effectLst>
                  <a:outerShdw blurRad="38100" dist="38100" dir="2700000" algn="tl">
                    <a:srgbClr val="000000"/>
                  </a:outerShdw>
                </a:effectLst>
                <a:sym typeface="Wingdings" pitchFamily="2" charset="2"/>
              </a:rPr>
              <a:t>: </a:t>
            </a:r>
          </a:p>
          <a:p>
            <a:pPr eaLnBrk="1" hangingPunct="1">
              <a:defRPr/>
            </a:pPr>
            <a:r>
              <a:rPr lang="en-US" sz="4000" b="1" dirty="0" smtClean="0">
                <a:solidFill>
                  <a:schemeClr val="bg1"/>
                </a:solidFill>
                <a:effectLst>
                  <a:outerShdw blurRad="38100" dist="38100" dir="2700000" algn="tl">
                    <a:srgbClr val="000000"/>
                  </a:outerShdw>
                </a:effectLst>
                <a:sym typeface="Wingdings" pitchFamily="2" charset="2"/>
              </a:rPr>
              <a:t>Leaders appointed briefly (6 months) in times of </a:t>
            </a:r>
            <a:r>
              <a:rPr lang="en-US" sz="4000" b="1" dirty="0" smtClean="0">
                <a:solidFill>
                  <a:srgbClr val="FF0000"/>
                </a:solidFill>
                <a:effectLst>
                  <a:outerShdw blurRad="38100" dist="38100" dir="2700000" algn="tl">
                    <a:srgbClr val="000000"/>
                  </a:outerShdw>
                </a:effectLst>
                <a:sym typeface="Wingdings" pitchFamily="2" charset="2"/>
              </a:rPr>
              <a:t>crisis</a:t>
            </a:r>
          </a:p>
          <a:p>
            <a:pPr eaLnBrk="1" hangingPunct="1">
              <a:defRPr/>
            </a:pPr>
            <a:r>
              <a:rPr lang="en-US" sz="4000" b="1" dirty="0" smtClean="0">
                <a:solidFill>
                  <a:schemeClr val="bg1"/>
                </a:solidFill>
                <a:effectLst>
                  <a:outerShdw blurRad="38100" dist="38100" dir="2700000" algn="tl">
                    <a:srgbClr val="000000"/>
                  </a:outerShdw>
                </a:effectLst>
                <a:sym typeface="Wingdings" pitchFamily="2" charset="2"/>
              </a:rPr>
              <a:t>Appointed by consuls and senate</a:t>
            </a:r>
          </a:p>
          <a:p>
            <a:pPr eaLnBrk="1" hangingPunct="1">
              <a:buFontTx/>
              <a:buNone/>
              <a:defRPr/>
            </a:pPr>
            <a:endParaRPr lang="en-US" sz="44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89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1000" fill="hold"/>
                                        <p:tgtEl>
                                          <p:spTgt spid="3891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891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8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p:cTn id="21" dur="1000" fill="hold"/>
                                        <p:tgtEl>
                                          <p:spTgt spid="3891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89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o.quizlet.com/3HOWy4mIrRI3MbujRz.1Ng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935" y="3200400"/>
            <a:ext cx="3268494" cy="3200400"/>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p:txBody>
          <a:bodyPr/>
          <a:lstStyle/>
          <a:p>
            <a:pPr eaLnBrk="1" hangingPunct="1">
              <a:defRPr/>
            </a:pPr>
            <a:r>
              <a:rPr lang="en-US" sz="7200" b="1" dirty="0" smtClean="0">
                <a:solidFill>
                  <a:srgbClr val="FFFF00"/>
                </a:solidFill>
                <a:effectLst>
                  <a:outerShdw blurRad="38100" dist="38100" dir="2700000" algn="tl">
                    <a:srgbClr val="000000"/>
                  </a:outerShdw>
                </a:effectLst>
                <a:latin typeface="Berlin Sans FB" pitchFamily="34" charset="0"/>
              </a:rPr>
              <a:t>The Twelve Tables</a:t>
            </a:r>
          </a:p>
        </p:txBody>
      </p:sp>
      <p:sp>
        <p:nvSpPr>
          <p:cNvPr id="38915" name="Rectangle 3"/>
          <p:cNvSpPr>
            <a:spLocks noGrp="1" noChangeArrowheads="1"/>
          </p:cNvSpPr>
          <p:nvPr>
            <p:ph type="body" idx="1"/>
          </p:nvPr>
        </p:nvSpPr>
        <p:spPr>
          <a:xfrm>
            <a:off x="304800" y="1447800"/>
            <a:ext cx="8458200" cy="4525963"/>
          </a:xfrm>
        </p:spPr>
        <p:txBody>
          <a:bodyPr/>
          <a:lstStyle/>
          <a:p>
            <a:pPr eaLnBrk="1" hangingPunct="1">
              <a:defRPr/>
            </a:pPr>
            <a:r>
              <a:rPr lang="en-US" sz="3600" b="1" dirty="0" smtClean="0">
                <a:solidFill>
                  <a:schemeClr val="bg1"/>
                </a:solidFill>
                <a:effectLst>
                  <a:outerShdw blurRad="38100" dist="38100" dir="2700000" algn="tl">
                    <a:srgbClr val="000000"/>
                  </a:outerShdw>
                </a:effectLst>
                <a:sym typeface="Wingdings" pitchFamily="2" charset="2"/>
              </a:rPr>
              <a:t>451 </a:t>
            </a:r>
            <a:r>
              <a:rPr lang="en-US" sz="3600" b="1" dirty="0">
                <a:solidFill>
                  <a:schemeClr val="bg1"/>
                </a:solidFill>
                <a:effectLst>
                  <a:outerShdw blurRad="38100" dist="38100" dir="2700000" algn="tl">
                    <a:srgbClr val="000000"/>
                  </a:outerShdw>
                </a:effectLst>
                <a:sym typeface="Wingdings" pitchFamily="2" charset="2"/>
              </a:rPr>
              <a:t>B.C., officials carve Roman laws on </a:t>
            </a:r>
            <a:r>
              <a:rPr lang="en-US" sz="3600" b="1" dirty="0">
                <a:solidFill>
                  <a:srgbClr val="FF0000"/>
                </a:solidFill>
                <a:effectLst>
                  <a:outerShdw blurRad="38100" dist="38100" dir="2700000" algn="tl">
                    <a:srgbClr val="000000"/>
                  </a:outerShdw>
                </a:effectLst>
                <a:sym typeface="Wingdings" pitchFamily="2" charset="2"/>
              </a:rPr>
              <a:t>twelve</a:t>
            </a:r>
            <a:r>
              <a:rPr lang="en-US" sz="3600" b="1" dirty="0">
                <a:solidFill>
                  <a:schemeClr val="bg1"/>
                </a:solidFill>
                <a:effectLst>
                  <a:outerShdw blurRad="38100" dist="38100" dir="2700000" algn="tl">
                    <a:srgbClr val="000000"/>
                  </a:outerShdw>
                </a:effectLst>
                <a:sym typeface="Wingdings" pitchFamily="2" charset="2"/>
              </a:rPr>
              <a:t> tablets and hung in </a:t>
            </a:r>
            <a:r>
              <a:rPr lang="en-US" sz="3600" b="1" dirty="0" smtClean="0">
                <a:solidFill>
                  <a:schemeClr val="bg1"/>
                </a:solidFill>
                <a:effectLst>
                  <a:outerShdw blurRad="38100" dist="38100" dir="2700000" algn="tl">
                    <a:srgbClr val="000000"/>
                  </a:outerShdw>
                </a:effectLst>
                <a:sym typeface="Wingdings" pitchFamily="2" charset="2"/>
              </a:rPr>
              <a:t>Forum</a:t>
            </a:r>
          </a:p>
          <a:p>
            <a:pPr eaLnBrk="1" hangingPunct="1">
              <a:defRPr/>
            </a:pPr>
            <a:r>
              <a:rPr lang="en-US" sz="3600" b="1" dirty="0" smtClean="0">
                <a:solidFill>
                  <a:schemeClr val="bg1"/>
                </a:solidFill>
                <a:effectLst>
                  <a:outerShdw blurRad="38100" dist="38100" dir="2700000" algn="tl">
                    <a:srgbClr val="000000"/>
                  </a:outerShdw>
                </a:effectLst>
                <a:sym typeface="Wingdings" pitchFamily="2" charset="2"/>
              </a:rPr>
              <a:t>Laws </a:t>
            </a:r>
            <a:r>
              <a:rPr lang="en-US" sz="3600" b="1" dirty="0">
                <a:solidFill>
                  <a:schemeClr val="bg1"/>
                </a:solidFill>
                <a:effectLst>
                  <a:outerShdw blurRad="38100" dist="38100" dir="2700000" algn="tl">
                    <a:srgbClr val="000000"/>
                  </a:outerShdw>
                </a:effectLst>
                <a:sym typeface="Wingdings" pitchFamily="2" charset="2"/>
              </a:rPr>
              <a:t>confirm right </a:t>
            </a:r>
            <a:r>
              <a:rPr lang="en-US" sz="3600" b="1" dirty="0" smtClean="0">
                <a:solidFill>
                  <a:schemeClr val="bg1"/>
                </a:solidFill>
                <a:effectLst>
                  <a:outerShdw blurRad="38100" dist="38100" dir="2700000" algn="tl">
                    <a:srgbClr val="000000"/>
                  </a:outerShdw>
                </a:effectLst>
                <a:sym typeface="Wingdings" pitchFamily="2" charset="2"/>
              </a:rPr>
              <a:t>of                                       </a:t>
            </a:r>
            <a:r>
              <a:rPr lang="en-US" sz="3600" b="1" dirty="0">
                <a:solidFill>
                  <a:schemeClr val="bg1"/>
                </a:solidFill>
                <a:effectLst>
                  <a:outerShdw blurRad="38100" dist="38100" dir="2700000" algn="tl">
                    <a:srgbClr val="000000"/>
                  </a:outerShdw>
                </a:effectLst>
                <a:sym typeface="Wingdings" pitchFamily="2" charset="2"/>
              </a:rPr>
              <a:t>all free citizens to </a:t>
            </a:r>
            <a:r>
              <a:rPr lang="en-US" sz="3600" b="1" dirty="0" smtClean="0">
                <a:solidFill>
                  <a:schemeClr val="bg1"/>
                </a:solidFill>
                <a:effectLst>
                  <a:outerShdw blurRad="38100" dist="38100" dir="2700000" algn="tl">
                    <a:srgbClr val="000000"/>
                  </a:outerShdw>
                </a:effectLst>
                <a:sym typeface="Wingdings" pitchFamily="2" charset="2"/>
              </a:rPr>
              <a:t>                      protection </a:t>
            </a:r>
            <a:r>
              <a:rPr lang="en-US" sz="3600" b="1" dirty="0">
                <a:solidFill>
                  <a:schemeClr val="bg1"/>
                </a:solidFill>
                <a:effectLst>
                  <a:outerShdw blurRad="38100" dist="38100" dir="2700000" algn="tl">
                    <a:srgbClr val="000000"/>
                  </a:outerShdw>
                </a:effectLst>
                <a:sym typeface="Wingdings" pitchFamily="2" charset="2"/>
              </a:rPr>
              <a:t>of the </a:t>
            </a:r>
            <a:r>
              <a:rPr lang="en-US" sz="3600" b="1" dirty="0">
                <a:solidFill>
                  <a:srgbClr val="FF0000"/>
                </a:solidFill>
                <a:effectLst>
                  <a:outerShdw blurRad="38100" dist="38100" dir="2700000" algn="tl">
                    <a:srgbClr val="000000"/>
                  </a:outerShdw>
                </a:effectLst>
                <a:sym typeface="Wingdings" pitchFamily="2" charset="2"/>
              </a:rPr>
              <a:t>law</a:t>
            </a:r>
          </a:p>
          <a:p>
            <a:pPr eaLnBrk="1" hangingPunct="1">
              <a:defRPr/>
            </a:pPr>
            <a:r>
              <a:rPr lang="en-US" sz="3600" b="1" dirty="0">
                <a:solidFill>
                  <a:schemeClr val="bg1"/>
                </a:solidFill>
                <a:effectLst>
                  <a:outerShdw blurRad="38100" dist="38100" dir="2700000" algn="tl">
                    <a:srgbClr val="000000"/>
                  </a:outerShdw>
                </a:effectLst>
                <a:sym typeface="Wingdings" pitchFamily="2" charset="2"/>
              </a:rPr>
              <a:t>Become the </a:t>
            </a:r>
            <a:r>
              <a:rPr lang="en-US" sz="3600" b="1" dirty="0">
                <a:solidFill>
                  <a:srgbClr val="FF0000"/>
                </a:solidFill>
                <a:effectLst>
                  <a:outerShdw blurRad="38100" dist="38100" dir="2700000" algn="tl">
                    <a:srgbClr val="000000"/>
                  </a:outerShdw>
                </a:effectLst>
                <a:sym typeface="Wingdings" pitchFamily="2" charset="2"/>
              </a:rPr>
              <a:t>basis</a:t>
            </a:r>
            <a:r>
              <a:rPr lang="en-US" sz="3600" b="1" dirty="0">
                <a:solidFill>
                  <a:schemeClr val="bg1"/>
                </a:solidFill>
                <a:effectLst>
                  <a:outerShdw blurRad="38100" dist="38100" dir="2700000" algn="tl">
                    <a:srgbClr val="000000"/>
                  </a:outerShdw>
                </a:effectLst>
                <a:sym typeface="Wingdings" pitchFamily="2" charset="2"/>
              </a:rPr>
              <a:t> for </a:t>
            </a:r>
            <a:r>
              <a:rPr lang="en-US" sz="3600" b="1" dirty="0" smtClean="0">
                <a:solidFill>
                  <a:schemeClr val="bg1"/>
                </a:solidFill>
                <a:effectLst>
                  <a:outerShdw blurRad="38100" dist="38100" dir="2700000" algn="tl">
                    <a:srgbClr val="000000"/>
                  </a:outerShdw>
                </a:effectLst>
                <a:sym typeface="Wingdings" pitchFamily="2" charset="2"/>
              </a:rPr>
              <a:t>                      later </a:t>
            </a:r>
            <a:r>
              <a:rPr lang="en-US" sz="3600" b="1" dirty="0">
                <a:solidFill>
                  <a:schemeClr val="bg1"/>
                </a:solidFill>
                <a:effectLst>
                  <a:outerShdw blurRad="38100" dist="38100" dir="2700000" algn="tl">
                    <a:srgbClr val="000000"/>
                  </a:outerShdw>
                </a:effectLst>
                <a:sym typeface="Wingdings" pitchFamily="2" charset="2"/>
              </a:rPr>
              <a:t>Roman law</a:t>
            </a:r>
          </a:p>
          <a:p>
            <a:pPr eaLnBrk="1" hangingPunct="1">
              <a:buFontTx/>
              <a:buNone/>
              <a:defRPr/>
            </a:pPr>
            <a:endParaRPr lang="en-US" sz="4400" b="1" dirty="0" smtClean="0">
              <a:solidFill>
                <a:schemeClr val="bg1"/>
              </a:solidFill>
            </a:endParaRPr>
          </a:p>
        </p:txBody>
      </p:sp>
    </p:spTree>
    <p:extLst>
      <p:ext uri="{BB962C8B-B14F-4D97-AF65-F5344CB8AC3E}">
        <p14:creationId xmlns:p14="http://schemas.microsoft.com/office/powerpoint/2010/main" val="5390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04800"/>
            <a:ext cx="8686800" cy="1143000"/>
          </a:xfrm>
        </p:spPr>
        <p:txBody>
          <a:bodyPr/>
          <a:lstStyle/>
          <a:p>
            <a:pPr algn="l" eaLnBrk="1" hangingPunct="1">
              <a:defRPr/>
            </a:pPr>
            <a:r>
              <a:rPr lang="en-US" sz="6000" b="1" dirty="0" smtClean="0">
                <a:solidFill>
                  <a:srgbClr val="FFFF00"/>
                </a:solidFill>
                <a:effectLst>
                  <a:outerShdw blurRad="38100" dist="38100" dir="2700000" algn="tl">
                    <a:srgbClr val="000000"/>
                  </a:outerShdw>
                </a:effectLst>
                <a:latin typeface="Berlin Sans FB" pitchFamily="34" charset="0"/>
              </a:rPr>
              <a:t>Making Connections…</a:t>
            </a:r>
          </a:p>
        </p:txBody>
      </p:sp>
      <p:sp>
        <p:nvSpPr>
          <p:cNvPr id="11267" name="Rectangle 3"/>
          <p:cNvSpPr>
            <a:spLocks noGrp="1" noChangeArrowheads="1"/>
          </p:cNvSpPr>
          <p:nvPr>
            <p:ph type="body" idx="1"/>
          </p:nvPr>
        </p:nvSpPr>
        <p:spPr>
          <a:xfrm>
            <a:off x="228600" y="1447800"/>
            <a:ext cx="8001000" cy="5105400"/>
          </a:xfrm>
        </p:spPr>
        <p:txBody>
          <a:bodyPr/>
          <a:lstStyle/>
          <a:p>
            <a:pPr eaLnBrk="1" hangingPunct="1">
              <a:defRPr/>
            </a:pPr>
            <a:r>
              <a:rPr lang="en-US" sz="2800" b="1" dirty="0" smtClean="0">
                <a:solidFill>
                  <a:schemeClr val="bg1"/>
                </a:solidFill>
                <a:effectLst>
                  <a:outerShdw blurRad="38100" dist="38100" dir="2700000" algn="tl">
                    <a:srgbClr val="000000"/>
                  </a:outerShdw>
                </a:effectLst>
                <a:latin typeface="Segoe Print" panose="02000600000000000000" pitchFamily="2" charset="0"/>
              </a:rPr>
              <a:t>How does the government of the U.S. compare to that of the Roman Republic? Consider each of the following…</a:t>
            </a:r>
          </a:p>
          <a:p>
            <a:pPr eaLnBrk="1" hangingPunct="1">
              <a:defRPr/>
            </a:pPr>
            <a:r>
              <a:rPr lang="en-US" sz="4000" dirty="0" smtClean="0">
                <a:solidFill>
                  <a:schemeClr val="bg1"/>
                </a:solidFill>
                <a:effectLst>
                  <a:outerShdw blurRad="38100" dist="38100" dir="2700000" algn="tl">
                    <a:srgbClr val="000000"/>
                  </a:outerShdw>
                </a:effectLst>
                <a:latin typeface="Tw Cen MT Condensed Extra Bold" panose="020B0803020202020204" pitchFamily="34" charset="0"/>
              </a:rPr>
              <a:t>Legislative Branch?</a:t>
            </a:r>
          </a:p>
          <a:p>
            <a:pPr eaLnBrk="1" hangingPunct="1">
              <a:defRPr/>
            </a:pPr>
            <a:r>
              <a:rPr lang="en-US" sz="4000" dirty="0" smtClean="0">
                <a:solidFill>
                  <a:schemeClr val="bg1"/>
                </a:solidFill>
                <a:effectLst>
                  <a:outerShdw blurRad="38100" dist="38100" dir="2700000" algn="tl">
                    <a:srgbClr val="000000"/>
                  </a:outerShdw>
                </a:effectLst>
                <a:latin typeface="Tw Cen MT Condensed Extra Bold" panose="020B0803020202020204" pitchFamily="34" charset="0"/>
              </a:rPr>
              <a:t>Executive Branch?</a:t>
            </a:r>
          </a:p>
          <a:p>
            <a:pPr eaLnBrk="1" hangingPunct="1">
              <a:defRPr/>
            </a:pPr>
            <a:r>
              <a:rPr lang="en-US" sz="4000" dirty="0" smtClean="0">
                <a:solidFill>
                  <a:schemeClr val="bg1"/>
                </a:solidFill>
                <a:effectLst>
                  <a:outerShdw blurRad="38100" dist="38100" dir="2700000" algn="tl">
                    <a:srgbClr val="000000"/>
                  </a:outerShdw>
                </a:effectLst>
                <a:latin typeface="Tw Cen MT Condensed Extra Bold" panose="020B0803020202020204" pitchFamily="34" charset="0"/>
              </a:rPr>
              <a:t>Judicial Branch?</a:t>
            </a:r>
          </a:p>
          <a:p>
            <a:pPr eaLnBrk="1" hangingPunct="1">
              <a:defRPr/>
            </a:pPr>
            <a:r>
              <a:rPr lang="en-US" sz="4000" dirty="0" smtClean="0">
                <a:solidFill>
                  <a:schemeClr val="bg1"/>
                </a:solidFill>
                <a:effectLst>
                  <a:outerShdw blurRad="38100" dist="38100" dir="2700000" algn="tl">
                    <a:srgbClr val="000000"/>
                  </a:outerShdw>
                </a:effectLst>
                <a:latin typeface="Tw Cen MT Condensed Extra Bold" panose="020B0803020202020204" pitchFamily="34" charset="0"/>
              </a:rPr>
              <a:t>Voters?</a:t>
            </a:r>
          </a:p>
          <a:p>
            <a:pPr eaLnBrk="1" hangingPunct="1">
              <a:defRPr/>
            </a:pPr>
            <a:r>
              <a:rPr lang="en-US" sz="4000" smtClean="0">
                <a:solidFill>
                  <a:schemeClr val="bg1"/>
                </a:solidFill>
                <a:effectLst>
                  <a:outerShdw blurRad="38100" dist="38100" dir="2700000" algn="tl">
                    <a:srgbClr val="000000"/>
                  </a:outerShdw>
                </a:effectLst>
                <a:latin typeface="Tw Cen MT Condensed Extra Bold" panose="020B0803020202020204" pitchFamily="34" charset="0"/>
              </a:rPr>
              <a:t>Citizenship?</a:t>
            </a:r>
            <a:endParaRPr lang="en-US" sz="4000" dirty="0" smtClean="0">
              <a:solidFill>
                <a:schemeClr val="bg1"/>
              </a:solidFill>
              <a:effectLst>
                <a:outerShdw blurRad="38100" dist="38100" dir="2700000" algn="tl">
                  <a:srgbClr val="000000"/>
                </a:outerShdw>
              </a:effectLst>
              <a:latin typeface="Tw Cen MT Condensed Extra Bold" panose="020B0803020202020204" pitchFamily="34" charset="0"/>
            </a:endParaRPr>
          </a:p>
          <a:p>
            <a:pPr eaLnBrk="1" hangingPunct="1">
              <a:defRPr/>
            </a:pPr>
            <a:endParaRPr lang="en-US" b="1" dirty="0">
              <a:solidFill>
                <a:schemeClr val="bg1"/>
              </a:solidFill>
              <a:effectLst>
                <a:outerShdw blurRad="38100" dist="38100" dir="2700000" algn="tl">
                  <a:srgbClr val="000000"/>
                </a:outerShdw>
              </a:effectLst>
              <a:latin typeface="Segoe Print" panose="02000600000000000000" pitchFamily="2" charset="0"/>
            </a:endParaRPr>
          </a:p>
          <a:p>
            <a:pPr eaLnBrk="1" hangingPunct="1">
              <a:defRPr/>
            </a:pPr>
            <a:endParaRPr lang="en-US" sz="4000" b="1" u="sng"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0323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defRPr/>
            </a:pPr>
            <a:r>
              <a:rPr lang="en-US" sz="4600" b="1" dirty="0" smtClean="0">
                <a:solidFill>
                  <a:srgbClr val="FFFF00"/>
                </a:solidFill>
                <a:effectLst>
                  <a:outerShdw blurRad="38100" dist="38100" dir="2700000" algn="tl">
                    <a:srgbClr val="000000"/>
                  </a:outerShdw>
                </a:effectLst>
                <a:latin typeface="Berlin Sans FB" pitchFamily="34" charset="0"/>
              </a:rPr>
              <a:t>How was Rome founded?</a:t>
            </a:r>
          </a:p>
        </p:txBody>
      </p:sp>
      <p:sp>
        <p:nvSpPr>
          <p:cNvPr id="3075" name="Rectangle 3"/>
          <p:cNvSpPr>
            <a:spLocks noGrp="1" noChangeArrowheads="1"/>
          </p:cNvSpPr>
          <p:nvPr>
            <p:ph type="body" idx="1"/>
          </p:nvPr>
        </p:nvSpPr>
        <p:spPr>
          <a:xfrm>
            <a:off x="152400" y="1143000"/>
            <a:ext cx="8839200" cy="4525963"/>
          </a:xfrm>
        </p:spPr>
        <p:txBody>
          <a:bodyPr/>
          <a:lstStyle/>
          <a:p>
            <a:pPr eaLnBrk="1" hangingPunct="1">
              <a:defRPr/>
            </a:pPr>
            <a:r>
              <a:rPr lang="en-US" sz="4000" b="1" dirty="0" smtClean="0">
                <a:solidFill>
                  <a:schemeClr val="bg1"/>
                </a:solidFill>
                <a:effectLst>
                  <a:outerShdw blurRad="38100" dist="38100" dir="2700000" algn="tl">
                    <a:srgbClr val="000000"/>
                  </a:outerShdw>
                </a:effectLst>
                <a:latin typeface="Segoe Print" panose="02000600000000000000" pitchFamily="2" charset="0"/>
              </a:rPr>
              <a:t>Legend says…</a:t>
            </a:r>
          </a:p>
          <a:p>
            <a:pPr eaLnBrk="1" hangingPunct="1">
              <a:defRPr/>
            </a:pPr>
            <a:endParaRPr lang="en-US" sz="2000" b="1" dirty="0">
              <a:solidFill>
                <a:schemeClr val="bg1"/>
              </a:solidFill>
              <a:effectLst>
                <a:outerShdw blurRad="38100" dist="38100" dir="2700000" algn="tl">
                  <a:srgbClr val="000000"/>
                </a:outerShdw>
              </a:effectLst>
            </a:endParaRPr>
          </a:p>
          <a:p>
            <a:pPr eaLnBrk="1" hangingPunct="1">
              <a:defRPr/>
            </a:pPr>
            <a:r>
              <a:rPr lang="en-US" sz="2800" b="1" dirty="0">
                <a:solidFill>
                  <a:schemeClr val="bg1"/>
                </a:solidFill>
                <a:effectLst>
                  <a:outerShdw blurRad="38100" dist="38100" dir="2700000" algn="tl">
                    <a:srgbClr val="000000"/>
                  </a:outerShdw>
                </a:effectLst>
              </a:rPr>
              <a:t>Years later, Mars told his twin sons to build a city where they had been found. The city was Rome. One day, Remus made fun of the wall Romulus had built around the city. The twins argued, fought, and Romulus killed Remus. Today, historians and archaeologists agree that people were living in Rome long before 753 BC, but the legend is one of the most famous in world </a:t>
            </a:r>
            <a:r>
              <a:rPr lang="en-US" sz="2800" b="1" dirty="0" smtClean="0">
                <a:solidFill>
                  <a:schemeClr val="bg1"/>
                </a:solidFill>
                <a:effectLst>
                  <a:outerShdw blurRad="38100" dist="38100" dir="2700000" algn="tl">
                    <a:srgbClr val="000000"/>
                  </a:outerShdw>
                </a:effectLst>
              </a:rPr>
              <a:t>history.</a:t>
            </a:r>
            <a:endParaRPr lang="en-US" sz="2800" b="1" dirty="0">
              <a:solidFill>
                <a:schemeClr val="bg1"/>
              </a:solidFill>
              <a:effectLst>
                <a:outerShdw blurRad="38100" dist="38100" dir="2700000" algn="tl">
                  <a:srgbClr val="000000"/>
                </a:outerShdw>
              </a:effectLst>
            </a:endParaRPr>
          </a:p>
          <a:p>
            <a:pPr eaLnBrk="1" hangingPunct="1">
              <a:defRPr/>
            </a:pPr>
            <a:endParaRPr lang="en-US" sz="2000"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34942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 calcmode="lin" valueType="num">
                                      <p:cBhvr>
                                        <p:cTn id="14"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ome_power_italy_500_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
            <a:ext cx="3767138" cy="6172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3732" name="Rectangle 4"/>
          <p:cNvSpPr>
            <a:spLocks noGrp="1" noChangeArrowheads="1"/>
          </p:cNvSpPr>
          <p:nvPr>
            <p:ph type="ctrTitle"/>
          </p:nvPr>
        </p:nvSpPr>
        <p:spPr>
          <a:xfrm>
            <a:off x="0" y="2130425"/>
            <a:ext cx="8610600" cy="1470025"/>
          </a:xfrm>
        </p:spPr>
        <p:txBody>
          <a:bodyPr/>
          <a:lstStyle/>
          <a:p>
            <a:pPr eaLnBrk="1" hangingPunct="1">
              <a:defRPr/>
            </a:pPr>
            <a:r>
              <a:rPr lang="en-US" sz="10000" b="1" dirty="0" smtClean="0">
                <a:solidFill>
                  <a:srgbClr val="FFFF00"/>
                </a:solidFill>
                <a:effectLst>
                  <a:outerShdw blurRad="38100" dist="38100" dir="2700000" algn="tl">
                    <a:srgbClr val="000000"/>
                  </a:outerShdw>
                </a:effectLst>
                <a:latin typeface="Berlin Sans FB" pitchFamily="34" charset="0"/>
              </a:rPr>
              <a:t>Geography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image?id=115281&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2971800"/>
            <a:ext cx="3046413" cy="3657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pPr eaLnBrk="1" hangingPunct="1">
              <a:defRPr/>
            </a:pPr>
            <a:r>
              <a:rPr lang="en-US" sz="5600" b="1" dirty="0" smtClean="0">
                <a:solidFill>
                  <a:srgbClr val="FFFF00"/>
                </a:solidFill>
                <a:effectLst>
                  <a:outerShdw blurRad="38100" dist="38100" dir="2700000" algn="tl">
                    <a:srgbClr val="000000"/>
                  </a:outerShdw>
                </a:effectLst>
                <a:latin typeface="Berlin Sans FB" pitchFamily="34" charset="0"/>
              </a:rPr>
              <a:t>Geography</a:t>
            </a:r>
          </a:p>
        </p:txBody>
      </p:sp>
      <p:sp>
        <p:nvSpPr>
          <p:cNvPr id="3075" name="Rectangle 3"/>
          <p:cNvSpPr>
            <a:spLocks noGrp="1" noChangeArrowheads="1"/>
          </p:cNvSpPr>
          <p:nvPr>
            <p:ph type="body" idx="1"/>
          </p:nvPr>
        </p:nvSpPr>
        <p:spPr>
          <a:xfrm>
            <a:off x="152400" y="1600200"/>
            <a:ext cx="8839200" cy="4525963"/>
          </a:xfrm>
        </p:spPr>
        <p:txBody>
          <a:bodyPr/>
          <a:lstStyle/>
          <a:p>
            <a:pPr eaLnBrk="1" hangingPunct="1">
              <a:defRPr/>
            </a:pPr>
            <a:r>
              <a:rPr lang="en-US" sz="4000" b="1" dirty="0" smtClean="0">
                <a:solidFill>
                  <a:schemeClr val="bg1"/>
                </a:solidFill>
                <a:effectLst>
                  <a:outerShdw blurRad="38100" dist="38100" dir="2700000" algn="tl">
                    <a:srgbClr val="000000"/>
                  </a:outerShdw>
                </a:effectLst>
              </a:rPr>
              <a:t>Italy is a </a:t>
            </a:r>
            <a:r>
              <a:rPr lang="en-US" sz="4000" b="1" dirty="0" smtClean="0">
                <a:solidFill>
                  <a:srgbClr val="FF0000"/>
                </a:solidFill>
                <a:effectLst>
                  <a:outerShdw blurRad="38100" dist="38100" dir="2700000" algn="tl">
                    <a:srgbClr val="000000"/>
                  </a:outerShdw>
                </a:effectLst>
              </a:rPr>
              <a:t>peninsula</a:t>
            </a:r>
            <a:r>
              <a:rPr lang="en-US" sz="4000" b="1" dirty="0" smtClean="0">
                <a:solidFill>
                  <a:schemeClr val="bg1"/>
                </a:solidFill>
                <a:effectLst>
                  <a:outerShdw blurRad="38100" dist="38100" dir="2700000" algn="tl">
                    <a:srgbClr val="000000"/>
                  </a:outerShdw>
                </a:effectLst>
              </a:rPr>
              <a:t> that extends into the Mediterranean</a:t>
            </a:r>
            <a:r>
              <a:rPr lang="en-US" sz="4000" b="1" dirty="0" smtClean="0">
                <a:solidFill>
                  <a:srgbClr val="FF0000"/>
                </a:solidFill>
                <a:effectLst>
                  <a:outerShdw blurRad="38100" dist="38100" dir="2700000" algn="tl">
                    <a:srgbClr val="000000"/>
                  </a:outerShdw>
                </a:effectLst>
              </a:rPr>
              <a:t> </a:t>
            </a:r>
            <a:r>
              <a:rPr lang="en-US" sz="4000" b="1" dirty="0" smtClean="0">
                <a:solidFill>
                  <a:schemeClr val="bg1"/>
                </a:solidFill>
                <a:effectLst>
                  <a:outerShdw blurRad="38100" dist="38100" dir="2700000" algn="tl">
                    <a:srgbClr val="000000"/>
                  </a:outerShdw>
                </a:effectLst>
              </a:rPr>
              <a:t>Sea</a:t>
            </a:r>
          </a:p>
          <a:p>
            <a:pPr eaLnBrk="1" hangingPunct="1">
              <a:defRPr/>
            </a:pPr>
            <a:r>
              <a:rPr lang="en-US" sz="4000" b="1" dirty="0" smtClean="0">
                <a:solidFill>
                  <a:schemeClr val="bg1"/>
                </a:solidFill>
                <a:effectLst>
                  <a:outerShdw blurRad="38100" dist="38100" dir="2700000" algn="tl">
                    <a:srgbClr val="000000"/>
                  </a:outerShdw>
                </a:effectLst>
              </a:rPr>
              <a:t>Rome develops on                              the </a:t>
            </a:r>
            <a:r>
              <a:rPr lang="en-US" sz="4000" b="1" dirty="0" smtClean="0">
                <a:solidFill>
                  <a:srgbClr val="FF0000"/>
                </a:solidFill>
                <a:effectLst>
                  <a:outerShdw blurRad="38100" dist="38100" dir="2700000" algn="tl">
                    <a:srgbClr val="000000"/>
                  </a:outerShdw>
                </a:effectLst>
              </a:rPr>
              <a:t>Tiber </a:t>
            </a:r>
            <a:r>
              <a:rPr lang="en-US" sz="4000" b="1" dirty="0" smtClean="0">
                <a:solidFill>
                  <a:schemeClr val="bg1"/>
                </a:solidFill>
                <a:effectLst>
                  <a:outerShdw blurRad="38100" dist="38100" dir="2700000" algn="tl">
                    <a:srgbClr val="000000"/>
                  </a:outerShdw>
                </a:effectLst>
              </a:rPr>
              <a:t>River</a:t>
            </a:r>
          </a:p>
          <a:p>
            <a:pPr eaLnBrk="1" hangingPunct="1">
              <a:defRPr/>
            </a:pPr>
            <a:r>
              <a:rPr lang="en-US" sz="4000" b="1" dirty="0" smtClean="0">
                <a:solidFill>
                  <a:schemeClr val="bg1"/>
                </a:solidFill>
                <a:effectLst>
                  <a:outerShdw blurRad="38100" dist="38100" dir="2700000" algn="tl">
                    <a:srgbClr val="000000"/>
                  </a:outerShdw>
                </a:effectLst>
              </a:rPr>
              <a:t>Fertile soil &amp;                           strategic </a:t>
            </a:r>
            <a:r>
              <a:rPr lang="en-US" sz="4000" b="1" dirty="0" smtClean="0">
                <a:solidFill>
                  <a:srgbClr val="FF0000"/>
                </a:solidFill>
                <a:effectLst>
                  <a:outerShdw blurRad="38100" dist="38100" dir="2700000" algn="tl">
                    <a:srgbClr val="000000"/>
                  </a:outerShdw>
                </a:effectLst>
              </a:rPr>
              <a:t>location</a:t>
            </a:r>
          </a:p>
        </p:txBody>
      </p:sp>
    </p:spTree>
    <p:extLst>
      <p:ext uri="{BB962C8B-B14F-4D97-AF65-F5344CB8AC3E}">
        <p14:creationId xmlns:p14="http://schemas.microsoft.com/office/powerpoint/2010/main" val="294905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Where-Did-the-Etruscans-Co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52538"/>
            <a:ext cx="6362700" cy="51958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5780" name="Rectangle 4"/>
          <p:cNvSpPr>
            <a:spLocks noGrp="1" noChangeArrowheads="1"/>
          </p:cNvSpPr>
          <p:nvPr>
            <p:ph type="ctrTitle"/>
          </p:nvPr>
        </p:nvSpPr>
        <p:spPr>
          <a:xfrm>
            <a:off x="381000" y="1676400"/>
            <a:ext cx="8077200" cy="1924050"/>
          </a:xfrm>
        </p:spPr>
        <p:txBody>
          <a:bodyPr/>
          <a:lstStyle/>
          <a:p>
            <a:pPr algn="l" eaLnBrk="1" hangingPunct="1">
              <a:defRPr/>
            </a:pPr>
            <a:r>
              <a:rPr lang="en-US" sz="10000" b="1" smtClean="0">
                <a:solidFill>
                  <a:srgbClr val="FFFF00"/>
                </a:solidFill>
                <a:effectLst>
                  <a:outerShdw blurRad="38100" dist="38100" dir="2700000" algn="tl">
                    <a:srgbClr val="000000"/>
                  </a:outerShdw>
                </a:effectLst>
                <a:latin typeface="Berlin Sans FB" pitchFamily="34" charset="0"/>
              </a:rPr>
              <a:t>The Early People of Italy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51054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Early Peoples</a:t>
            </a:r>
          </a:p>
        </p:txBody>
      </p:sp>
      <p:sp>
        <p:nvSpPr>
          <p:cNvPr id="6147" name="Rectangle 3"/>
          <p:cNvSpPr>
            <a:spLocks noGrp="1" noChangeArrowheads="1"/>
          </p:cNvSpPr>
          <p:nvPr>
            <p:ph type="body" idx="1"/>
          </p:nvPr>
        </p:nvSpPr>
        <p:spPr>
          <a:xfrm>
            <a:off x="228600" y="1600200"/>
            <a:ext cx="8915400" cy="48768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The Etruscans</a:t>
            </a:r>
            <a:r>
              <a:rPr lang="en-US" sz="4000" b="1" dirty="0" smtClean="0">
                <a:solidFill>
                  <a:schemeClr val="bg1"/>
                </a:solidFill>
                <a:effectLst>
                  <a:outerShdw blurRad="38100" dist="38100" dir="2700000" algn="tl">
                    <a:srgbClr val="000000"/>
                  </a:outerShdw>
                </a:effectLst>
              </a:rPr>
              <a:t>:</a:t>
            </a:r>
          </a:p>
          <a:p>
            <a:pPr eaLnBrk="1" hangingPunct="1">
              <a:defRPr/>
            </a:pPr>
            <a:r>
              <a:rPr lang="en-US" sz="4000" b="1" dirty="0" smtClean="0">
                <a:solidFill>
                  <a:schemeClr val="bg1"/>
                </a:solidFill>
                <a:effectLst>
                  <a:outerShdw blurRad="38100" dist="38100" dir="2700000" algn="tl">
                    <a:srgbClr val="000000"/>
                  </a:outerShdw>
                </a:effectLst>
                <a:sym typeface="Wingdings" pitchFamily="2" charset="2"/>
              </a:rPr>
              <a:t>Ruled in </a:t>
            </a:r>
            <a:r>
              <a:rPr lang="en-US" sz="4000" b="1" dirty="0" smtClean="0">
                <a:solidFill>
                  <a:srgbClr val="FF0000"/>
                </a:solidFill>
                <a:effectLst>
                  <a:outerShdw blurRad="38100" dist="38100" dir="2700000" algn="tl">
                    <a:srgbClr val="000000"/>
                  </a:outerShdw>
                </a:effectLst>
                <a:sym typeface="Wingdings" pitchFamily="2" charset="2"/>
              </a:rPr>
              <a:t>northern                           </a:t>
            </a:r>
            <a:r>
              <a:rPr lang="en-US" sz="4000" b="1" dirty="0" smtClean="0">
                <a:solidFill>
                  <a:schemeClr val="bg1"/>
                </a:solidFill>
                <a:effectLst>
                  <a:outerShdw blurRad="38100" dist="38100" dir="2700000" algn="tl">
                    <a:srgbClr val="000000"/>
                  </a:outerShdw>
                </a:effectLst>
                <a:sym typeface="Wingdings" pitchFamily="2" charset="2"/>
              </a:rPr>
              <a:t>Italy</a:t>
            </a:r>
            <a:r>
              <a:rPr lang="en-US" sz="4000" b="1" dirty="0" smtClean="0">
                <a:solidFill>
                  <a:srgbClr val="FF0000"/>
                </a:solidFill>
                <a:effectLst>
                  <a:outerShdw blurRad="38100" dist="38100" dir="2700000" algn="tl">
                    <a:srgbClr val="000000"/>
                  </a:outerShdw>
                </a:effectLst>
                <a:sym typeface="Wingdings" pitchFamily="2" charset="2"/>
              </a:rPr>
              <a:t> </a:t>
            </a:r>
            <a:r>
              <a:rPr lang="en-US" sz="4000" b="1" dirty="0" smtClean="0">
                <a:solidFill>
                  <a:schemeClr val="bg1"/>
                </a:solidFill>
                <a:effectLst>
                  <a:outerShdw blurRad="38100" dist="38100" dir="2700000" algn="tl">
                    <a:srgbClr val="000000"/>
                  </a:outerShdw>
                </a:effectLst>
                <a:sym typeface="Wingdings" pitchFamily="2" charset="2"/>
              </a:rPr>
              <a:t>from 900                                BC to 500 BC</a:t>
            </a:r>
          </a:p>
          <a:p>
            <a:pPr eaLnBrk="1" hangingPunct="1">
              <a:defRPr/>
            </a:pPr>
            <a:r>
              <a:rPr lang="en-US" sz="4000" b="1" dirty="0" smtClean="0">
                <a:solidFill>
                  <a:schemeClr val="bg1"/>
                </a:solidFill>
                <a:effectLst>
                  <a:outerShdw blurRad="38100" dist="38100" dir="2700000" algn="tl">
                    <a:srgbClr val="000000"/>
                  </a:outerShdw>
                </a:effectLst>
                <a:sym typeface="Wingdings" pitchFamily="2" charset="2"/>
              </a:rPr>
              <a:t>Heavily influenced the ancient </a:t>
            </a:r>
            <a:r>
              <a:rPr lang="en-US" sz="4000" b="1" dirty="0" smtClean="0">
                <a:solidFill>
                  <a:srgbClr val="FF0000"/>
                </a:solidFill>
                <a:effectLst>
                  <a:outerShdw blurRad="38100" dist="38100" dir="2700000" algn="tl">
                    <a:srgbClr val="000000"/>
                  </a:outerShdw>
                </a:effectLst>
                <a:sym typeface="Wingdings" pitchFamily="2" charset="2"/>
              </a:rPr>
              <a:t>Romans</a:t>
            </a:r>
          </a:p>
          <a:p>
            <a:pPr eaLnBrk="1" hangingPunct="1">
              <a:buFontTx/>
              <a:buNone/>
              <a:defRPr/>
            </a:pPr>
            <a:endParaRPr lang="en-US" sz="4000" dirty="0" smtClean="0">
              <a:sym typeface="Wingdings" pitchFamily="2" charset="2"/>
            </a:endParaRPr>
          </a:p>
        </p:txBody>
      </p:sp>
      <p:pic>
        <p:nvPicPr>
          <p:cNvPr id="8196" name="Picture 4" descr="etruscans.gif (3074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
            <a:ext cx="3581400" cy="372586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1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1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600200"/>
            <a:ext cx="8915400" cy="4572000"/>
          </a:xfrm>
        </p:spPr>
        <p:txBody>
          <a:bodyPr/>
          <a:lstStyle/>
          <a:p>
            <a:pPr eaLnBrk="1" hangingPunct="1">
              <a:defRPr/>
            </a:pPr>
            <a:r>
              <a:rPr lang="en-US" sz="4000" b="1" u="sng" dirty="0" smtClean="0">
                <a:solidFill>
                  <a:schemeClr val="bg1"/>
                </a:solidFill>
                <a:effectLst>
                  <a:outerShdw blurRad="38100" dist="38100" dir="2700000" algn="tl">
                    <a:srgbClr val="000000"/>
                  </a:outerShdw>
                </a:effectLst>
              </a:rPr>
              <a:t>Influences:</a:t>
            </a:r>
            <a:endParaRPr lang="en-US" sz="4000" b="1" dirty="0" smtClean="0">
              <a:solidFill>
                <a:schemeClr val="bg1"/>
              </a:solidFill>
              <a:effectLst>
                <a:outerShdw blurRad="38100" dist="38100" dir="2700000" algn="tl">
                  <a:srgbClr val="000000"/>
                </a:outerShdw>
              </a:effectLst>
            </a:endParaRPr>
          </a:p>
          <a:p>
            <a:pPr eaLnBrk="1" hangingPunct="1">
              <a:defRPr/>
            </a:pPr>
            <a:r>
              <a:rPr lang="en-US" sz="4000" b="1" dirty="0" smtClean="0">
                <a:solidFill>
                  <a:schemeClr val="bg1"/>
                </a:solidFill>
                <a:effectLst>
                  <a:outerShdw blurRad="38100" dist="38100" dir="2700000" algn="tl">
                    <a:srgbClr val="000000"/>
                  </a:outerShdw>
                </a:effectLst>
              </a:rPr>
              <a:t>The usage                                          of</a:t>
            </a:r>
            <a:r>
              <a:rPr lang="en-US" sz="4000" b="1" dirty="0" smtClean="0">
                <a:solidFill>
                  <a:srgbClr val="FF0000"/>
                </a:solidFill>
                <a:effectLst>
                  <a:outerShdw blurRad="38100" dist="38100" dir="2700000" algn="tl">
                    <a:srgbClr val="000000"/>
                  </a:outerShdw>
                </a:effectLst>
              </a:rPr>
              <a:t> brick</a:t>
            </a:r>
          </a:p>
          <a:p>
            <a:pPr eaLnBrk="1" hangingPunct="1">
              <a:defRPr/>
            </a:pPr>
            <a:r>
              <a:rPr lang="en-US" sz="4000" b="1" dirty="0" smtClean="0">
                <a:solidFill>
                  <a:schemeClr val="bg1"/>
                </a:solidFill>
                <a:effectLst>
                  <a:outerShdw blurRad="38100" dist="38100" dir="2700000" algn="tl">
                    <a:srgbClr val="000000"/>
                  </a:outerShdw>
                </a:effectLst>
              </a:rPr>
              <a:t>Construction of city</a:t>
            </a:r>
            <a:r>
              <a:rPr lang="en-US" sz="4000" b="1" dirty="0" smtClean="0">
                <a:solidFill>
                  <a:srgbClr val="FF0000"/>
                </a:solidFill>
                <a:effectLst>
                  <a:outerShdw blurRad="38100" dist="38100" dir="2700000" algn="tl">
                    <a:srgbClr val="000000"/>
                  </a:outerShdw>
                </a:effectLst>
              </a:rPr>
              <a:t> streets</a:t>
            </a:r>
          </a:p>
          <a:p>
            <a:pPr eaLnBrk="1" hangingPunct="1">
              <a:defRPr/>
            </a:pPr>
            <a:r>
              <a:rPr lang="en-US" sz="4000" b="1" dirty="0" smtClean="0">
                <a:solidFill>
                  <a:schemeClr val="bg1"/>
                </a:solidFill>
                <a:effectLst>
                  <a:outerShdw blurRad="38100" dist="38100" dir="2700000" algn="tl">
                    <a:srgbClr val="000000"/>
                  </a:outerShdw>
                </a:effectLst>
              </a:rPr>
              <a:t>Creation of the </a:t>
            </a:r>
            <a:r>
              <a:rPr lang="en-US" sz="4000" b="1" dirty="0" smtClean="0">
                <a:solidFill>
                  <a:srgbClr val="FF0000"/>
                </a:solidFill>
                <a:effectLst>
                  <a:outerShdw blurRad="38100" dist="38100" dir="2700000" algn="tl">
                    <a:srgbClr val="000000"/>
                  </a:outerShdw>
                </a:effectLst>
              </a:rPr>
              <a:t>FORUM</a:t>
            </a:r>
          </a:p>
          <a:p>
            <a:pPr eaLnBrk="1" hangingPunct="1">
              <a:defRPr/>
            </a:pPr>
            <a:r>
              <a:rPr lang="en-US" sz="4000" b="1" dirty="0" smtClean="0">
                <a:solidFill>
                  <a:srgbClr val="FF0000"/>
                </a:solidFill>
                <a:effectLst>
                  <a:outerShdw blurRad="38100" dist="38100" dir="2700000" algn="tl">
                    <a:srgbClr val="000000"/>
                  </a:outerShdw>
                </a:effectLst>
              </a:rPr>
              <a:t>Religious </a:t>
            </a:r>
            <a:r>
              <a:rPr lang="en-US" sz="4000" b="1" dirty="0" smtClean="0">
                <a:solidFill>
                  <a:schemeClr val="bg1"/>
                </a:solidFill>
                <a:effectLst>
                  <a:outerShdw blurRad="38100" dist="38100" dir="2700000" algn="tl">
                    <a:srgbClr val="000000"/>
                  </a:outerShdw>
                </a:effectLst>
              </a:rPr>
              <a:t>beliefs</a:t>
            </a:r>
          </a:p>
          <a:p>
            <a:pPr eaLnBrk="1" hangingPunct="1">
              <a:defRPr/>
            </a:pPr>
            <a:endParaRPr lang="en-US" sz="4000" b="1" dirty="0" smtClean="0">
              <a:solidFill>
                <a:schemeClr val="bg1"/>
              </a:solidFill>
              <a:effectLst>
                <a:outerShdw blurRad="38100" dist="38100" dir="2700000" algn="tl">
                  <a:srgbClr val="000000"/>
                </a:outerShdw>
              </a:effectLst>
            </a:endParaRPr>
          </a:p>
        </p:txBody>
      </p:sp>
      <p:pic>
        <p:nvPicPr>
          <p:cNvPr id="9219" name="Picture 6" descr="Were-Ancient-Etruscans-Wiped-Ou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4953000" cy="30956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a:xfrm>
            <a:off x="0" y="274638"/>
            <a:ext cx="5257800" cy="1143000"/>
          </a:xfrm>
        </p:spPr>
        <p:txBody>
          <a:bodyPr/>
          <a:lstStyle/>
          <a:p>
            <a:pPr eaLnBrk="1" hangingPunct="1">
              <a:defRPr/>
            </a:pPr>
            <a:r>
              <a:rPr lang="en-US" sz="5600" b="1" smtClean="0">
                <a:solidFill>
                  <a:srgbClr val="FFFF00"/>
                </a:solidFill>
                <a:effectLst>
                  <a:outerShdw blurRad="38100" dist="38100" dir="2700000" algn="tl">
                    <a:srgbClr val="000000"/>
                  </a:outerShdw>
                </a:effectLst>
                <a:latin typeface="Berlin Sans FB" pitchFamily="34" charset="0"/>
              </a:rPr>
              <a:t>Early Peoples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 calcmode="lin" valueType="num">
                                      <p:cBhvr>
                                        <p:cTn id="14" dur="1000" fill="hold"/>
                                        <p:tgtEl>
                                          <p:spTgt spid="368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68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 calcmode="lin" valueType="num">
                                      <p:cBhvr>
                                        <p:cTn id="21" dur="1000" fill="hold"/>
                                        <p:tgtEl>
                                          <p:spTgt spid="3686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68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8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6867">
                                            <p:txEl>
                                              <p:pRg st="3" end="3"/>
                                            </p:txEl>
                                          </p:spTgt>
                                        </p:tgtEl>
                                        <p:attrNameLst>
                                          <p:attrName>style.visibility</p:attrName>
                                        </p:attrNameLst>
                                      </p:cBhvr>
                                      <p:to>
                                        <p:strVal val="visible"/>
                                      </p:to>
                                    </p:set>
                                    <p:anim calcmode="lin" valueType="num">
                                      <p:cBhvr>
                                        <p:cTn id="28" dur="1000" fill="hold"/>
                                        <p:tgtEl>
                                          <p:spTgt spid="3686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68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686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6867">
                                            <p:txEl>
                                              <p:pRg st="4" end="4"/>
                                            </p:txEl>
                                          </p:spTgt>
                                        </p:tgtEl>
                                        <p:attrNameLst>
                                          <p:attrName>style.visibility</p:attrName>
                                        </p:attrNameLst>
                                      </p:cBhvr>
                                      <p:to>
                                        <p:strVal val="visible"/>
                                      </p:to>
                                    </p:set>
                                    <p:anim calcmode="lin" valueType="num">
                                      <p:cBhvr>
                                        <p:cTn id="35" dur="1000" fill="hold"/>
                                        <p:tgtEl>
                                          <p:spTgt spid="36867">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68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Grp="1" noChangeArrowheads="1"/>
          </p:cNvSpPr>
          <p:nvPr>
            <p:ph type="ctrTitle"/>
          </p:nvPr>
        </p:nvSpPr>
        <p:spPr>
          <a:xfrm>
            <a:off x="0" y="228600"/>
            <a:ext cx="9144000" cy="1470025"/>
          </a:xfrm>
        </p:spPr>
        <p:txBody>
          <a:bodyPr/>
          <a:lstStyle/>
          <a:p>
            <a:pPr eaLnBrk="1" hangingPunct="1">
              <a:defRPr/>
            </a:pPr>
            <a:r>
              <a:rPr lang="en-US" sz="5500" b="1" dirty="0" smtClean="0">
                <a:solidFill>
                  <a:schemeClr val="tx1"/>
                </a:solidFill>
                <a:effectLst>
                  <a:outerShdw blurRad="38100" dist="38100" dir="2700000" algn="tl">
                    <a:srgbClr val="000000">
                      <a:alpha val="43137"/>
                    </a:srgbClr>
                  </a:outerShdw>
                </a:effectLst>
                <a:latin typeface="Archeologicaps" pitchFamily="2" charset="0"/>
              </a:rPr>
              <a:t>Ancient Rome</a:t>
            </a:r>
          </a:p>
        </p:txBody>
      </p:sp>
    </p:spTree>
    <p:extLst>
      <p:ext uri="{BB962C8B-B14F-4D97-AF65-F5344CB8AC3E}">
        <p14:creationId xmlns:p14="http://schemas.microsoft.com/office/powerpoint/2010/main" val="328211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728</Words>
  <Application>Microsoft Office PowerPoint</Application>
  <PresentationFormat>On-screen Show (4:3)</PresentationFormat>
  <Paragraphs>102</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The Roman Republic</vt:lpstr>
      <vt:lpstr>How was Rome founded?</vt:lpstr>
      <vt:lpstr>How was Rome founded?</vt:lpstr>
      <vt:lpstr>Geography </vt:lpstr>
      <vt:lpstr>Geography</vt:lpstr>
      <vt:lpstr>The Early People of Italy</vt:lpstr>
      <vt:lpstr>Early Peoples</vt:lpstr>
      <vt:lpstr>Early Peoples</vt:lpstr>
      <vt:lpstr>Ancient Rome</vt:lpstr>
      <vt:lpstr>PowerPoint Presentation</vt:lpstr>
      <vt:lpstr>Early Peoples </vt:lpstr>
      <vt:lpstr>Early Peoples </vt:lpstr>
      <vt:lpstr>The Republic</vt:lpstr>
      <vt:lpstr>No More Kings</vt:lpstr>
      <vt:lpstr>No More Kings</vt:lpstr>
      <vt:lpstr>Social Classes</vt:lpstr>
      <vt:lpstr>Social Classes</vt:lpstr>
      <vt:lpstr>Social Groups</vt:lpstr>
      <vt:lpstr>Social Groups</vt:lpstr>
      <vt:lpstr>Social Groups</vt:lpstr>
      <vt:lpstr>A “Balanced Government”</vt:lpstr>
      <vt:lpstr>Senate</vt:lpstr>
      <vt:lpstr>Tribunes</vt:lpstr>
      <vt:lpstr>Tribunes</vt:lpstr>
      <vt:lpstr>Consuls</vt:lpstr>
      <vt:lpstr>Dictators</vt:lpstr>
      <vt:lpstr>The Twelve Tables</vt:lpstr>
      <vt:lpstr>Making Connections…</vt:lpstr>
    </vt:vector>
  </TitlesOfParts>
  <Company>FCBOE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 Republic</dc:title>
  <dc:creator>Test</dc:creator>
  <cp:lastModifiedBy>Windows User</cp:lastModifiedBy>
  <cp:revision>80</cp:revision>
  <cp:lastPrinted>2014-09-24T13:36:21Z</cp:lastPrinted>
  <dcterms:created xsi:type="dcterms:W3CDTF">2006-10-02T14:39:18Z</dcterms:created>
  <dcterms:modified xsi:type="dcterms:W3CDTF">2014-09-24T22:31:58Z</dcterms:modified>
</cp:coreProperties>
</file>