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notesMasterIdLst>
    <p:notesMasterId r:id="rId14"/>
  </p:notesMasterIdLst>
  <p:handoutMasterIdLst>
    <p:handoutMasterId r:id="rId15"/>
  </p:handoutMasterIdLst>
  <p:sldIdLst>
    <p:sldId id="256" r:id="rId5"/>
    <p:sldId id="334" r:id="rId6"/>
    <p:sldId id="357" r:id="rId7"/>
    <p:sldId id="320" r:id="rId8"/>
    <p:sldId id="283" r:id="rId9"/>
    <p:sldId id="356" r:id="rId10"/>
    <p:sldId id="358" r:id="rId11"/>
    <p:sldId id="359" r:id="rId12"/>
    <p:sldId id="360" r:id="rId13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7" autoAdjust="0"/>
    <p:restoredTop sz="85864" autoAdjust="0"/>
  </p:normalViewPr>
  <p:slideViewPr>
    <p:cSldViewPr>
      <p:cViewPr varScale="1">
        <p:scale>
          <a:sx n="57" d="100"/>
          <a:sy n="57" d="100"/>
        </p:scale>
        <p:origin x="122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842" y="1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33289-B9FF-416B-A2BC-E99CE1517CA5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823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842" y="8829823"/>
            <a:ext cx="2971592" cy="46498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96207-32E5-4F06-B00C-DB0F5B724A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233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0EB9AF44-90A1-4603-8A98-A49FC44E22EC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1"/>
            <a:ext cx="5486400" cy="4183380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6"/>
            <a:ext cx="2971800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EB7085E8-6C3F-46E8-89AC-7DBBB47754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91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India's Hindu extremist party, the VHP, has asked the government to enforce family planning measures on the Muslim population, saying its rapid increase is "detrimental" to Hindus in the country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85E8-6C3F-46E8-89AC-7DBBB477540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719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085E8-6C3F-46E8-89AC-7DBBB477540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8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2063115" y="630937"/>
            <a:ext cx="5230368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92" y="1098388"/>
            <a:ext cx="7738814" cy="4394988"/>
          </a:xfrm>
        </p:spPr>
        <p:txBody>
          <a:bodyPr anchor="ctr">
            <a:noAutofit/>
          </a:bodyPr>
          <a:lstStyle>
            <a:lvl1pPr algn="ctr">
              <a:defRPr sz="7500" spc="6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61284" y="5979197"/>
            <a:ext cx="6034030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1500" b="1" i="0" cap="all" spc="300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892" y="6375679"/>
            <a:ext cx="174729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35249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00414" y="6375679"/>
            <a:ext cx="1747292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6929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2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911" y="382386"/>
            <a:ext cx="1771930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4" y="382386"/>
            <a:ext cx="5809517" cy="560040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7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12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2110979" cy="6858000"/>
          </a:xfrm>
          <a:custGeom>
            <a:avLst/>
            <a:gdLst/>
            <a:ahLst/>
            <a:cxnLst/>
            <a:rect l="0" t="0" r="r" b="b"/>
            <a:pathLst>
              <a:path w="1773" h="4320">
                <a:moveTo>
                  <a:pt x="0" y="0"/>
                </a:moveTo>
                <a:lnTo>
                  <a:pt x="891" y="0"/>
                </a:lnTo>
                <a:lnTo>
                  <a:pt x="906" y="56"/>
                </a:lnTo>
                <a:lnTo>
                  <a:pt x="921" y="111"/>
                </a:lnTo>
                <a:lnTo>
                  <a:pt x="938" y="165"/>
                </a:lnTo>
                <a:lnTo>
                  <a:pt x="957" y="217"/>
                </a:lnTo>
                <a:lnTo>
                  <a:pt x="980" y="266"/>
                </a:lnTo>
                <a:lnTo>
                  <a:pt x="1007" y="312"/>
                </a:lnTo>
                <a:lnTo>
                  <a:pt x="1036" y="351"/>
                </a:lnTo>
                <a:lnTo>
                  <a:pt x="1069" y="387"/>
                </a:lnTo>
                <a:lnTo>
                  <a:pt x="1105" y="422"/>
                </a:lnTo>
                <a:lnTo>
                  <a:pt x="1145" y="456"/>
                </a:lnTo>
                <a:lnTo>
                  <a:pt x="1185" y="487"/>
                </a:lnTo>
                <a:lnTo>
                  <a:pt x="1227" y="520"/>
                </a:lnTo>
                <a:lnTo>
                  <a:pt x="1270" y="551"/>
                </a:lnTo>
                <a:lnTo>
                  <a:pt x="1311" y="584"/>
                </a:lnTo>
                <a:lnTo>
                  <a:pt x="1352" y="617"/>
                </a:lnTo>
                <a:lnTo>
                  <a:pt x="1390" y="651"/>
                </a:lnTo>
                <a:lnTo>
                  <a:pt x="1425" y="687"/>
                </a:lnTo>
                <a:lnTo>
                  <a:pt x="1456" y="725"/>
                </a:lnTo>
                <a:lnTo>
                  <a:pt x="1484" y="765"/>
                </a:lnTo>
                <a:lnTo>
                  <a:pt x="1505" y="808"/>
                </a:lnTo>
                <a:lnTo>
                  <a:pt x="1521" y="856"/>
                </a:lnTo>
                <a:lnTo>
                  <a:pt x="1530" y="907"/>
                </a:lnTo>
                <a:lnTo>
                  <a:pt x="1534" y="960"/>
                </a:lnTo>
                <a:lnTo>
                  <a:pt x="1534" y="1013"/>
                </a:lnTo>
                <a:lnTo>
                  <a:pt x="1530" y="1068"/>
                </a:lnTo>
                <a:lnTo>
                  <a:pt x="1523" y="1125"/>
                </a:lnTo>
                <a:lnTo>
                  <a:pt x="1515" y="1181"/>
                </a:lnTo>
                <a:lnTo>
                  <a:pt x="1508" y="1237"/>
                </a:lnTo>
                <a:lnTo>
                  <a:pt x="1501" y="1293"/>
                </a:lnTo>
                <a:lnTo>
                  <a:pt x="1496" y="1350"/>
                </a:lnTo>
                <a:lnTo>
                  <a:pt x="1494" y="1405"/>
                </a:lnTo>
                <a:lnTo>
                  <a:pt x="1497" y="1458"/>
                </a:lnTo>
                <a:lnTo>
                  <a:pt x="1504" y="1511"/>
                </a:lnTo>
                <a:lnTo>
                  <a:pt x="1517" y="1560"/>
                </a:lnTo>
                <a:lnTo>
                  <a:pt x="1535" y="1610"/>
                </a:lnTo>
                <a:lnTo>
                  <a:pt x="1557" y="1659"/>
                </a:lnTo>
                <a:lnTo>
                  <a:pt x="1583" y="1708"/>
                </a:lnTo>
                <a:lnTo>
                  <a:pt x="1611" y="1757"/>
                </a:lnTo>
                <a:lnTo>
                  <a:pt x="1640" y="1807"/>
                </a:lnTo>
                <a:lnTo>
                  <a:pt x="1669" y="1855"/>
                </a:lnTo>
                <a:lnTo>
                  <a:pt x="1696" y="1905"/>
                </a:lnTo>
                <a:lnTo>
                  <a:pt x="1721" y="1954"/>
                </a:lnTo>
                <a:lnTo>
                  <a:pt x="1742" y="2006"/>
                </a:lnTo>
                <a:lnTo>
                  <a:pt x="1759" y="2057"/>
                </a:lnTo>
                <a:lnTo>
                  <a:pt x="1769" y="2108"/>
                </a:lnTo>
                <a:lnTo>
                  <a:pt x="1773" y="2160"/>
                </a:lnTo>
                <a:lnTo>
                  <a:pt x="1769" y="2212"/>
                </a:lnTo>
                <a:lnTo>
                  <a:pt x="1759" y="2263"/>
                </a:lnTo>
                <a:lnTo>
                  <a:pt x="1742" y="2314"/>
                </a:lnTo>
                <a:lnTo>
                  <a:pt x="1721" y="2366"/>
                </a:lnTo>
                <a:lnTo>
                  <a:pt x="1696" y="2415"/>
                </a:lnTo>
                <a:lnTo>
                  <a:pt x="1669" y="2465"/>
                </a:lnTo>
                <a:lnTo>
                  <a:pt x="1640" y="2513"/>
                </a:lnTo>
                <a:lnTo>
                  <a:pt x="1611" y="2563"/>
                </a:lnTo>
                <a:lnTo>
                  <a:pt x="1583" y="2612"/>
                </a:lnTo>
                <a:lnTo>
                  <a:pt x="1557" y="2661"/>
                </a:lnTo>
                <a:lnTo>
                  <a:pt x="1535" y="2710"/>
                </a:lnTo>
                <a:lnTo>
                  <a:pt x="1517" y="2760"/>
                </a:lnTo>
                <a:lnTo>
                  <a:pt x="1504" y="2809"/>
                </a:lnTo>
                <a:lnTo>
                  <a:pt x="1497" y="2862"/>
                </a:lnTo>
                <a:lnTo>
                  <a:pt x="1494" y="2915"/>
                </a:lnTo>
                <a:lnTo>
                  <a:pt x="1496" y="2970"/>
                </a:lnTo>
                <a:lnTo>
                  <a:pt x="1501" y="3027"/>
                </a:lnTo>
                <a:lnTo>
                  <a:pt x="1508" y="3083"/>
                </a:lnTo>
                <a:lnTo>
                  <a:pt x="1515" y="3139"/>
                </a:lnTo>
                <a:lnTo>
                  <a:pt x="1523" y="3195"/>
                </a:lnTo>
                <a:lnTo>
                  <a:pt x="1530" y="3252"/>
                </a:lnTo>
                <a:lnTo>
                  <a:pt x="1534" y="3307"/>
                </a:lnTo>
                <a:lnTo>
                  <a:pt x="1534" y="3360"/>
                </a:lnTo>
                <a:lnTo>
                  <a:pt x="1530" y="3413"/>
                </a:lnTo>
                <a:lnTo>
                  <a:pt x="1521" y="3464"/>
                </a:lnTo>
                <a:lnTo>
                  <a:pt x="1505" y="3512"/>
                </a:lnTo>
                <a:lnTo>
                  <a:pt x="1484" y="3555"/>
                </a:lnTo>
                <a:lnTo>
                  <a:pt x="1456" y="3595"/>
                </a:lnTo>
                <a:lnTo>
                  <a:pt x="1425" y="3633"/>
                </a:lnTo>
                <a:lnTo>
                  <a:pt x="1390" y="3669"/>
                </a:lnTo>
                <a:lnTo>
                  <a:pt x="1352" y="3703"/>
                </a:lnTo>
                <a:lnTo>
                  <a:pt x="1311" y="3736"/>
                </a:lnTo>
                <a:lnTo>
                  <a:pt x="1270" y="3769"/>
                </a:lnTo>
                <a:lnTo>
                  <a:pt x="1227" y="3800"/>
                </a:lnTo>
                <a:lnTo>
                  <a:pt x="1185" y="3833"/>
                </a:lnTo>
                <a:lnTo>
                  <a:pt x="1145" y="3864"/>
                </a:lnTo>
                <a:lnTo>
                  <a:pt x="1105" y="3898"/>
                </a:lnTo>
                <a:lnTo>
                  <a:pt x="1069" y="3933"/>
                </a:lnTo>
                <a:lnTo>
                  <a:pt x="1036" y="3969"/>
                </a:lnTo>
                <a:lnTo>
                  <a:pt x="1007" y="4008"/>
                </a:lnTo>
                <a:lnTo>
                  <a:pt x="980" y="4054"/>
                </a:lnTo>
                <a:lnTo>
                  <a:pt x="957" y="4103"/>
                </a:lnTo>
                <a:lnTo>
                  <a:pt x="938" y="4155"/>
                </a:lnTo>
                <a:lnTo>
                  <a:pt x="921" y="4209"/>
                </a:lnTo>
                <a:lnTo>
                  <a:pt x="906" y="4264"/>
                </a:lnTo>
                <a:lnTo>
                  <a:pt x="891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2197" y="1073889"/>
            <a:ext cx="6140303" cy="4064627"/>
          </a:xfrm>
        </p:spPr>
        <p:txBody>
          <a:bodyPr anchor="b">
            <a:normAutofit/>
          </a:bodyPr>
          <a:lstStyle>
            <a:lvl1pPr>
              <a:defRPr sz="6300" spc="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2198" y="5159782"/>
            <a:ext cx="5263116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500" b="1" i="0" cap="all" spc="30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27410" y="6375679"/>
            <a:ext cx="1120460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98" y="6375679"/>
            <a:ext cx="30861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6825" y="6375679"/>
            <a:ext cx="1115675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reeform 11"/>
          <p:cNvSpPr/>
          <p:nvPr/>
        </p:nvSpPr>
        <p:spPr bwMode="auto">
          <a:xfrm>
            <a:off x="655786" y="0"/>
            <a:ext cx="1234679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110979" cy="6858000"/>
            <a:chOff x="0" y="0"/>
            <a:chExt cx="2110979" cy="6858000"/>
          </a:xfrm>
        </p:grpSpPr>
        <p:sp>
          <p:nvSpPr>
            <p:cNvPr id="9" name="Freeform 8" title="left scallop shape"/>
            <p:cNvSpPr/>
            <p:nvPr/>
          </p:nvSpPr>
          <p:spPr bwMode="auto">
            <a:xfrm>
              <a:off x="0" y="0"/>
              <a:ext cx="2110979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0" name="Freeform 11" title="left scallop inline"/>
            <p:cNvSpPr/>
            <p:nvPr/>
          </p:nvSpPr>
          <p:spPr bwMode="auto">
            <a:xfrm>
              <a:off x="655786" y="0"/>
              <a:ext cx="1234679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09163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5846" y="2286000"/>
            <a:ext cx="3593592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9448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5" y="381001"/>
            <a:ext cx="7629525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832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75398" y="2199634"/>
            <a:ext cx="361188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15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634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9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126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4" y="457200"/>
            <a:ext cx="2319086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cap="all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788" y="920377"/>
            <a:ext cx="4618814" cy="498512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4" y="1741336"/>
            <a:ext cx="2319086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3789" y="6375679"/>
            <a:ext cx="925016" cy="348462"/>
          </a:xfrm>
        </p:spPr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8261" y="6375679"/>
            <a:ext cx="924342" cy="345796"/>
          </a:xfrm>
        </p:spPr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51993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2598" y="1"/>
            <a:ext cx="5516689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5542359" y="0"/>
            <a:ext cx="3601641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53413" y="457200"/>
            <a:ext cx="2319088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800" b="1" i="0" spc="225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53413" y="1741336"/>
            <a:ext cx="2319088" cy="416416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400" baseline="0">
                <a:solidFill>
                  <a:schemeClr val="bg2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4463" y="6375679"/>
            <a:ext cx="924342" cy="348462"/>
          </a:xfrm>
        </p:spPr>
        <p:txBody>
          <a:bodyPr/>
          <a:lstStyle/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77716" y="6375679"/>
            <a:ext cx="2611634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56153" y="6375679"/>
            <a:ext cx="947460" cy="345796"/>
          </a:xfrm>
        </p:spPr>
        <p:txBody>
          <a:bodyPr/>
          <a:lstStyle/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164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38758" y="382385"/>
            <a:ext cx="763374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758" y="2286002"/>
            <a:ext cx="763374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8758" y="6375679"/>
            <a:ext cx="174729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7C7BB6E-58D7-45B0-831B-821C5FED1784}" type="datetimeFigureOut">
              <a:rPr lang="en-US" smtClean="0"/>
              <a:pPr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75679"/>
            <a:ext cx="30861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75679"/>
            <a:ext cx="211454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E49683E-ADCB-4A88-B9D7-E2013B12F6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 title="right edge border"/>
          <p:cNvSpPr/>
          <p:nvPr/>
        </p:nvSpPr>
        <p:spPr>
          <a:xfrm>
            <a:off x="8931402" y="0"/>
            <a:ext cx="21259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Freeform 5"/>
          <p:cNvSpPr/>
          <p:nvPr/>
        </p:nvSpPr>
        <p:spPr bwMode="auto">
          <a:xfrm>
            <a:off x="1" y="0"/>
            <a:ext cx="679090" cy="6858000"/>
          </a:xfrm>
          <a:custGeom>
            <a:avLst/>
            <a:gdLst/>
            <a:ahLst/>
            <a:cxnLst/>
            <a:rect l="0" t="0" r="r" b="b"/>
            <a:pathLst>
              <a:path w="211" h="2160">
                <a:moveTo>
                  <a:pt x="155" y="1728"/>
                </a:moveTo>
                <a:cubicBezTo>
                  <a:pt x="155" y="1620"/>
                  <a:pt x="211" y="1620"/>
                  <a:pt x="211" y="1512"/>
                </a:cubicBezTo>
                <a:cubicBezTo>
                  <a:pt x="211" y="1404"/>
                  <a:pt x="155" y="1404"/>
                  <a:pt x="155" y="1296"/>
                </a:cubicBezTo>
                <a:cubicBezTo>
                  <a:pt x="155" y="1188"/>
                  <a:pt x="211" y="1188"/>
                  <a:pt x="211" y="1080"/>
                </a:cubicBezTo>
                <a:cubicBezTo>
                  <a:pt x="211" y="972"/>
                  <a:pt x="155" y="972"/>
                  <a:pt x="155" y="864"/>
                </a:cubicBezTo>
                <a:cubicBezTo>
                  <a:pt x="155" y="756"/>
                  <a:pt x="211" y="756"/>
                  <a:pt x="211" y="648"/>
                </a:cubicBezTo>
                <a:cubicBezTo>
                  <a:pt x="211" y="540"/>
                  <a:pt x="155" y="540"/>
                  <a:pt x="155" y="432"/>
                </a:cubicBezTo>
                <a:cubicBezTo>
                  <a:pt x="155" y="324"/>
                  <a:pt x="211" y="324"/>
                  <a:pt x="211" y="216"/>
                </a:cubicBezTo>
                <a:cubicBezTo>
                  <a:pt x="211" y="108"/>
                  <a:pt x="155" y="108"/>
                  <a:pt x="155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60"/>
                  <a:pt x="0" y="2160"/>
                  <a:pt x="0" y="2160"/>
                </a:cubicBezTo>
                <a:cubicBezTo>
                  <a:pt x="155" y="2160"/>
                  <a:pt x="155" y="2160"/>
                  <a:pt x="155" y="2160"/>
                </a:cubicBezTo>
                <a:cubicBezTo>
                  <a:pt x="155" y="2052"/>
                  <a:pt x="211" y="2052"/>
                  <a:pt x="211" y="1944"/>
                </a:cubicBezTo>
                <a:cubicBezTo>
                  <a:pt x="211" y="1836"/>
                  <a:pt x="155" y="1836"/>
                  <a:pt x="155" y="17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441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5100" kern="1200" cap="all" spc="15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6858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0" pos="594">
          <p15:clr>
            <a:srgbClr val="F26B43"/>
          </p15:clr>
        </p15:guide>
        <p15:guide id="3" pos="5400">
          <p15:clr>
            <a:srgbClr val="F26B43"/>
          </p15:clr>
        </p15:guide>
        <p15:guide id="4" orient="horz" pos="4008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720">
          <p15:clr>
            <a:srgbClr val="F26B43"/>
          </p15:clr>
        </p15:guide>
        <p15:guide id="7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youtube.com/watch?v=vzgabAhzDY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04800"/>
            <a:ext cx="7086600" cy="1883514"/>
          </a:xfrm>
        </p:spPr>
        <p:txBody>
          <a:bodyPr>
            <a:noAutofit/>
          </a:bodyPr>
          <a:lstStyle/>
          <a:p>
            <a:r>
              <a:rPr lang="en-US" sz="6000" dirty="0"/>
              <a:t>Pro &amp; Anti Natalist Policies</a:t>
            </a:r>
          </a:p>
        </p:txBody>
      </p:sp>
      <p:pic>
        <p:nvPicPr>
          <p:cNvPr id="76804" name="Picture 4" descr="http://cdn.thedailybeast.com/content/dailybeast/articles/2013/03/07/conservatives-should-and-must-support-policies-of-pro-natalism/jcr:content/image.img.2000.jpg/1362679631818.cach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438400"/>
            <a:ext cx="5257800" cy="3312414"/>
          </a:xfrm>
          <a:prstGeom prst="rect">
            <a:avLst/>
          </a:prstGeom>
          <a:noFill/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943600" y="6324600"/>
            <a:ext cx="3086100" cy="345796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/>
              <a:t>Adapted from © 2014 Pearson Education, Inc.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Natalism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38758" y="1447800"/>
            <a:ext cx="7633742" cy="3593591"/>
          </a:xfrm>
        </p:spPr>
        <p:txBody>
          <a:bodyPr>
            <a:noAutofit/>
          </a:bodyPr>
          <a:lstStyle/>
          <a:p>
            <a:r>
              <a:rPr lang="en-US" sz="2800" dirty="0"/>
              <a:t>Countries around the world face problems from populations that are either growing </a:t>
            </a:r>
            <a:r>
              <a:rPr lang="en-US" sz="2800" b="1" dirty="0"/>
              <a:t>too fast</a:t>
            </a:r>
            <a:r>
              <a:rPr lang="en-US" sz="2800" dirty="0"/>
              <a:t>, or which are </a:t>
            </a:r>
            <a:r>
              <a:rPr lang="en-US" sz="2800" b="1" dirty="0"/>
              <a:t>slowly shrinking</a:t>
            </a:r>
            <a:r>
              <a:rPr lang="en-US" sz="2800" dirty="0"/>
              <a:t>. </a:t>
            </a:r>
          </a:p>
          <a:p>
            <a:r>
              <a:rPr lang="en-US" sz="2800" dirty="0"/>
              <a:t>Countries with LOW birthrates try to promote their people to have babies by instituting </a:t>
            </a:r>
            <a:r>
              <a:rPr lang="en-US" sz="2800" b="1" dirty="0"/>
              <a:t>PRO-NATALIST POLICIES</a:t>
            </a:r>
          </a:p>
          <a:p>
            <a:r>
              <a:rPr lang="en-US" sz="2800" dirty="0"/>
              <a:t>Countries with HIGH birthrates try to curb the amount of children being born by instituting </a:t>
            </a:r>
            <a:r>
              <a:rPr lang="en-US" sz="2800" b="1" dirty="0"/>
              <a:t>ANTI-NATALIST POLICIES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11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to control population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 would you have a pro-Natalist Policy?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41832" y="2909102"/>
            <a:ext cx="3611880" cy="3796498"/>
          </a:xfrm>
        </p:spPr>
        <p:txBody>
          <a:bodyPr/>
          <a:lstStyle/>
          <a:p>
            <a:r>
              <a:rPr lang="en-US" dirty="0"/>
              <a:t>Not enough workers to fill jobs</a:t>
            </a:r>
          </a:p>
          <a:p>
            <a:r>
              <a:rPr lang="en-US" dirty="0"/>
              <a:t>Too many people migrating out</a:t>
            </a:r>
          </a:p>
          <a:p>
            <a:r>
              <a:rPr lang="en-US" dirty="0"/>
              <a:t>Too many old people to care for</a:t>
            </a:r>
          </a:p>
          <a:p>
            <a:r>
              <a:rPr lang="en-US" dirty="0"/>
              <a:t>Country doesn’t have enough money to support it</a:t>
            </a:r>
          </a:p>
          <a:p>
            <a:r>
              <a:rPr lang="en-US" dirty="0"/>
              <a:t>Keep a country’s culture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Why would you have an anti-Natalist policy?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975398" y="2909102"/>
            <a:ext cx="3611880" cy="3796498"/>
          </a:xfrm>
        </p:spPr>
        <p:txBody>
          <a:bodyPr/>
          <a:lstStyle/>
          <a:p>
            <a:r>
              <a:rPr lang="en-US" dirty="0"/>
              <a:t>Overpopulation</a:t>
            </a:r>
          </a:p>
          <a:p>
            <a:r>
              <a:rPr lang="en-US" dirty="0"/>
              <a:t>Might run out of resources</a:t>
            </a:r>
          </a:p>
          <a:p>
            <a:r>
              <a:rPr lang="en-US" dirty="0"/>
              <a:t>Not enough space</a:t>
            </a:r>
          </a:p>
          <a:p>
            <a:r>
              <a:rPr lang="en-US" dirty="0"/>
              <a:t>Too expensive to support the population</a:t>
            </a:r>
          </a:p>
          <a:p>
            <a:r>
              <a:rPr lang="en-US" dirty="0"/>
              <a:t>Too many people, not enough jobs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6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51840" y="304800"/>
            <a:ext cx="8382000" cy="1143000"/>
          </a:xfrm>
        </p:spPr>
        <p:txBody>
          <a:bodyPr/>
          <a:lstStyle/>
          <a:p>
            <a:r>
              <a:rPr lang="en-US" sz="5400" dirty="0"/>
              <a:t>Russia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219200"/>
            <a:ext cx="4658360" cy="5257800"/>
          </a:xfrm>
        </p:spPr>
        <p:txBody>
          <a:bodyPr>
            <a:normAutofit fontScale="70000" lnSpcReduction="20000"/>
          </a:bodyPr>
          <a:lstStyle/>
          <a:p>
            <a:r>
              <a:rPr lang="en-US" sz="3800" dirty="0"/>
              <a:t>Pro-</a:t>
            </a:r>
            <a:r>
              <a:rPr lang="en-US" sz="3800" dirty="0" err="1"/>
              <a:t>natalist</a:t>
            </a:r>
            <a:r>
              <a:rPr lang="en-US" sz="3800" dirty="0"/>
              <a:t> </a:t>
            </a:r>
          </a:p>
          <a:p>
            <a:r>
              <a:rPr lang="en-US" sz="3800" dirty="0"/>
              <a:t>Specifics</a:t>
            </a:r>
          </a:p>
          <a:p>
            <a:pPr lvl="1"/>
            <a:r>
              <a:rPr lang="en-US" sz="3700" dirty="0"/>
              <a:t>Many people in Russia were not having children because of an uncertain future</a:t>
            </a:r>
          </a:p>
          <a:p>
            <a:r>
              <a:rPr lang="en-US" sz="3800" dirty="0"/>
              <a:t>Putin’s plan</a:t>
            </a:r>
          </a:p>
          <a:p>
            <a:pPr lvl="1"/>
            <a:r>
              <a:rPr lang="en-US" sz="3700" dirty="0"/>
              <a:t>Feeds into Russian traditions and culture. </a:t>
            </a:r>
          </a:p>
          <a:p>
            <a:pPr lvl="1"/>
            <a:r>
              <a:rPr lang="en-US" sz="3700" dirty="0"/>
              <a:t>Most important, this plan specifically targets people of European descent.</a:t>
            </a:r>
            <a:endParaRPr lang="en-US" b="1" dirty="0"/>
          </a:p>
        </p:txBody>
      </p:sp>
      <p:pic>
        <p:nvPicPr>
          <p:cNvPr id="91138" name="Picture 2" descr="http://lh5.ggpht.com/_ialE7-GoQ48/SuUueftWM0I/AAAAAAAAAj8/SpPQ8nFY57I/s800/pro-natalism1%20b%20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04800"/>
            <a:ext cx="2057400" cy="3014505"/>
          </a:xfrm>
          <a:prstGeom prst="rect">
            <a:avLst/>
          </a:prstGeom>
          <a:noFill/>
        </p:spPr>
      </p:pic>
      <p:pic>
        <p:nvPicPr>
          <p:cNvPr id="5" name="Picture 2" descr="http://www.census.gov/population/international/data/idb/populationPyramid.Region.php?2015|RS|6109423.00|Russia%20-%2020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3427207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639762"/>
          </a:xfrm>
        </p:spPr>
        <p:txBody>
          <a:bodyPr>
            <a:noAutofit/>
          </a:bodyPr>
          <a:lstStyle/>
          <a:p>
            <a:r>
              <a:rPr lang="en-US" sz="5400" dirty="0"/>
              <a:t>India</a:t>
            </a:r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>
          <a:xfrm>
            <a:off x="609600" y="1250602"/>
            <a:ext cx="6077994" cy="5410200"/>
          </a:xfrm>
        </p:spPr>
        <p:txBody>
          <a:bodyPr>
            <a:noAutofit/>
          </a:bodyPr>
          <a:lstStyle/>
          <a:p>
            <a:r>
              <a:rPr lang="en-US" sz="2400" dirty="0"/>
              <a:t>Anti-</a:t>
            </a:r>
            <a:r>
              <a:rPr lang="en-US" sz="2400" dirty="0" err="1"/>
              <a:t>natalist</a:t>
            </a:r>
            <a:endParaRPr lang="en-US" sz="2400" dirty="0"/>
          </a:p>
          <a:p>
            <a:r>
              <a:rPr lang="en-US" sz="2400" dirty="0"/>
              <a:t>Specifics </a:t>
            </a:r>
          </a:p>
          <a:p>
            <a:pPr lvl="1"/>
            <a:r>
              <a:rPr lang="en-US" sz="2400" dirty="0"/>
              <a:t>India has more than a billion people and a high birth rate.  </a:t>
            </a:r>
          </a:p>
          <a:p>
            <a:pPr lvl="1"/>
            <a:r>
              <a:rPr lang="en-US" sz="2400" dirty="0"/>
              <a:t>1950 – started family planning and encouraging smaller families.</a:t>
            </a:r>
          </a:p>
          <a:p>
            <a:pPr lvl="1"/>
            <a:r>
              <a:rPr lang="en-US" sz="2400" dirty="0"/>
              <a:t>In the 60s and 70s, India tried to lower its birthrate through a program of forced sterilization</a:t>
            </a:r>
          </a:p>
          <a:p>
            <a:pPr lvl="1"/>
            <a:r>
              <a:rPr lang="en-US" sz="2400" dirty="0"/>
              <a:t>Now offering incentives for people to get sterilized after having only a few children </a:t>
            </a:r>
          </a:p>
        </p:txBody>
      </p:sp>
      <p:pic>
        <p:nvPicPr>
          <p:cNvPr id="5" name="Picture 2" descr="family planning poster India (wait until 1st is 3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7396" y="3048000"/>
            <a:ext cx="1829351" cy="2744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76200"/>
            <a:ext cx="3599408" cy="219640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723900" y="261913"/>
            <a:ext cx="7772400" cy="914400"/>
          </a:xfrm>
        </p:spPr>
        <p:txBody>
          <a:bodyPr>
            <a:normAutofit/>
          </a:bodyPr>
          <a:lstStyle/>
          <a:p>
            <a:r>
              <a:rPr lang="en-US" sz="5400" dirty="0"/>
              <a:t>Singapore</a:t>
            </a:r>
            <a:r>
              <a:rPr lang="en-US" dirty="0"/>
              <a:t> 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5117076" cy="5410200"/>
          </a:xfrm>
        </p:spPr>
        <p:txBody>
          <a:bodyPr>
            <a:noAutofit/>
          </a:bodyPr>
          <a:lstStyle/>
          <a:p>
            <a:r>
              <a:rPr lang="en-US" sz="2800" dirty="0"/>
              <a:t>Goal? Was anti but now pro</a:t>
            </a:r>
          </a:p>
          <a:p>
            <a:r>
              <a:rPr lang="en-US" sz="2800" dirty="0"/>
              <a:t>Specifics </a:t>
            </a:r>
          </a:p>
          <a:p>
            <a:pPr lvl="1"/>
            <a:r>
              <a:rPr lang="en-US" sz="2200" dirty="0"/>
              <a:t>Had high birth rate &amp; fertility rate– made family planning available &amp; gave financial rewards for smaller families</a:t>
            </a:r>
          </a:p>
          <a:p>
            <a:pPr lvl="1"/>
            <a:r>
              <a:rPr lang="en-US" sz="2200" dirty="0"/>
              <a:t>Currently, insufficient # of workers &amp; there is an aging population</a:t>
            </a:r>
          </a:p>
          <a:p>
            <a:pPr lvl="1"/>
            <a:r>
              <a:rPr lang="en-US" sz="2200" dirty="0"/>
              <a:t>Now pro-Natalist with some incentives for people to get married and have kids like matchmaking services, baby bonuses, and increase fathers’ time off.</a:t>
            </a:r>
          </a:p>
          <a:p>
            <a:pPr lvl="1"/>
            <a:endParaRPr lang="en-US" sz="2000" dirty="0"/>
          </a:p>
        </p:txBody>
      </p:sp>
      <p:pic>
        <p:nvPicPr>
          <p:cNvPr id="7" name="Picture 2" descr="http://population.sg/engagement/townhall/opening-address/charts/age-profile-of-citizen-popul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0976" y="457200"/>
            <a:ext cx="2948448" cy="2228280"/>
          </a:xfrm>
          <a:prstGeom prst="rect">
            <a:avLst/>
          </a:prstGeom>
          <a:noFill/>
        </p:spPr>
      </p:pic>
      <p:pic>
        <p:nvPicPr>
          <p:cNvPr id="8" name="Picture 5" descr="Singapore ba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429000"/>
            <a:ext cx="1957848" cy="261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Maternity Leave around the world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58" y="1752600"/>
            <a:ext cx="7841931" cy="5331651"/>
          </a:xfrm>
        </p:spPr>
      </p:pic>
    </p:spTree>
    <p:extLst>
      <p:ext uri="{BB962C8B-B14F-4D97-AF65-F5344CB8AC3E}">
        <p14:creationId xmlns:p14="http://schemas.microsoft.com/office/powerpoint/2010/main" val="360039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Paternity Leave around the world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970" y="1874517"/>
            <a:ext cx="7557230" cy="5593083"/>
          </a:xfrm>
        </p:spPr>
      </p:pic>
    </p:spTree>
    <p:extLst>
      <p:ext uri="{BB962C8B-B14F-4D97-AF65-F5344CB8AC3E}">
        <p14:creationId xmlns:p14="http://schemas.microsoft.com/office/powerpoint/2010/main" val="406310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6233E-78EC-4F66-9235-D9A9047BA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Why does the U.S not do this?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2DFAD5-82F1-47C6-B3FF-A4EBD01AC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Countries Tax Codes:    Corporate-Income-Sales</a:t>
            </a:r>
          </a:p>
          <a:p>
            <a:r>
              <a:rPr lang="en-US" sz="2800" dirty="0">
                <a:highlight>
                  <a:srgbClr val="FFFF00"/>
                </a:highlight>
              </a:rPr>
              <a:t>Sweden     60/57/25</a:t>
            </a:r>
          </a:p>
          <a:p>
            <a:r>
              <a:rPr lang="en-US" sz="2800" dirty="0">
                <a:highlight>
                  <a:srgbClr val="00FF00"/>
                </a:highlight>
              </a:rPr>
              <a:t>Germany   57/57/20</a:t>
            </a:r>
          </a:p>
          <a:p>
            <a:r>
              <a:rPr lang="en-US" sz="2800" dirty="0">
                <a:highlight>
                  <a:srgbClr val="FFFF00"/>
                </a:highlight>
              </a:rPr>
              <a:t>Australia   50/47/10   </a:t>
            </a:r>
          </a:p>
          <a:p>
            <a:r>
              <a:rPr lang="en-US" sz="2800" dirty="0">
                <a:highlight>
                  <a:srgbClr val="00FF00"/>
                </a:highlight>
              </a:rPr>
              <a:t>U.S	     52/37/5</a:t>
            </a:r>
          </a:p>
        </p:txBody>
      </p:sp>
    </p:spTree>
    <p:extLst>
      <p:ext uri="{BB962C8B-B14F-4D97-AF65-F5344CB8AC3E}">
        <p14:creationId xmlns:p14="http://schemas.microsoft.com/office/powerpoint/2010/main" val="32660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7EA48BFB57F04B8C0F5005F0315AC7" ma:contentTypeVersion="9" ma:contentTypeDescription="Create a new document." ma:contentTypeScope="" ma:versionID="7ac77ce66fe0bb300fbe04dc4924b904">
  <xsd:schema xmlns:xsd="http://www.w3.org/2001/XMLSchema" xmlns:xs="http://www.w3.org/2001/XMLSchema" xmlns:p="http://schemas.microsoft.com/office/2006/metadata/properties" xmlns:ns2="5dae4404-dfbb-4ba8-a6ec-3698f8336903" xmlns:ns3="1ca390e9-9f79-49f8-971d-978e7e6e6f76" targetNamespace="http://schemas.microsoft.com/office/2006/metadata/properties" ma:root="true" ma:fieldsID="22d0ae7eedf80e1b4d136304d155c1e4" ns2:_="" ns3:_="">
    <xsd:import namespace="5dae4404-dfbb-4ba8-a6ec-3698f8336903"/>
    <xsd:import namespace="1ca390e9-9f79-49f8-971d-978e7e6e6f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ae4404-dfbb-4ba8-a6ec-3698f83369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390e9-9f79-49f8-971d-978e7e6e6f7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8AFD6A-2B77-4FDC-831B-72461300EA60}">
  <ds:schemaRefs>
    <ds:schemaRef ds:uri="http://www.w3.org/XML/1998/namespace"/>
    <ds:schemaRef ds:uri="http://schemas.microsoft.com/office/2006/documentManagement/types"/>
    <ds:schemaRef ds:uri="1ca390e9-9f79-49f8-971d-978e7e6e6f76"/>
    <ds:schemaRef ds:uri="5dae4404-dfbb-4ba8-a6ec-3698f8336903"/>
    <ds:schemaRef ds:uri="http://schemas.microsoft.com/office/2006/metadata/properti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40DD121-678B-4F5B-8227-647DE031F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dae4404-dfbb-4ba8-a6ec-3698f8336903"/>
    <ds:schemaRef ds:uri="1ca390e9-9f79-49f8-971d-978e7e6e6f7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592F9D-35EC-4FEB-8377-1CE3201485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1450</TotalTime>
  <Words>375</Words>
  <Application>Microsoft Office PowerPoint</Application>
  <PresentationFormat>On-screen Show (4:3)</PresentationFormat>
  <Paragraphs>50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Gill Sans MT</vt:lpstr>
      <vt:lpstr>Impact</vt:lpstr>
      <vt:lpstr>Badge</vt:lpstr>
      <vt:lpstr>Pro &amp; Anti Natalist Policies</vt:lpstr>
      <vt:lpstr>Natalism</vt:lpstr>
      <vt:lpstr>Reasons to control population</vt:lpstr>
      <vt:lpstr>Russia</vt:lpstr>
      <vt:lpstr>India</vt:lpstr>
      <vt:lpstr>Singapore </vt:lpstr>
      <vt:lpstr>Maternity Leave around the world</vt:lpstr>
      <vt:lpstr>Paternity Leave around the world</vt:lpstr>
      <vt:lpstr>So Why does the U.S not do this?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Unit</dc:title>
  <dc:creator>KFredricks</dc:creator>
  <cp:lastModifiedBy>John Burgess</cp:lastModifiedBy>
  <cp:revision>144</cp:revision>
  <cp:lastPrinted>2017-01-25T16:28:02Z</cp:lastPrinted>
  <dcterms:created xsi:type="dcterms:W3CDTF">2015-10-20T19:24:16Z</dcterms:created>
  <dcterms:modified xsi:type="dcterms:W3CDTF">2019-10-22T13:37:00Z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0x010100E77EA48BFB57F04B8C0F5005F0315AC7</vt:lpwstr>
  </property>
</Properties>
</file>