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9" r:id="rId6"/>
    <p:sldId id="270" r:id="rId7"/>
    <p:sldId id="271" r:id="rId8"/>
    <p:sldId id="272" r:id="rId9"/>
    <p:sldId id="273" r:id="rId10"/>
    <p:sldId id="274" r:id="rId11"/>
    <p:sldId id="275" r:id="rId12"/>
    <p:sldId id="276" r:id="rId13"/>
    <p:sldId id="267"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11/13/2019</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11/13/2019</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conserve-energy-future.com/Recycling.php" TargetMode="External"/><Relationship Id="rId2" Type="http://schemas.openxmlformats.org/officeDocument/2006/relationships/hyperlink" Target="https://www.conserve-energy-future.com/causes-effects-solutions-of-deforestation.php"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onserve-energy-future.com/GreenhouseEffectCauses.php" TargetMode="External"/><Relationship Id="rId2" Type="http://schemas.openxmlformats.org/officeDocument/2006/relationships/hyperlink" Target="https://www.conserve-energy-future.com/ClimateChangeEffects.php"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onserve-energy-future.com/Advantages_FossilFuels.php"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hyperlink" Target="https://www.conserve-energy-future.com/causes-effects-solutions-of-land-pollution.php"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conserve-energy-future.com/PollutionTypes.php"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hyperlink" Target="https://www.conserve-energy-future.com/causes-effects-solutions-of-air-pollution.php"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onserve-energy-future.com/causes-and-effects-of-acid-rain.php" TargetMode="External"/><Relationship Id="rId2" Type="http://schemas.openxmlformats.org/officeDocument/2006/relationships/hyperlink" Target="https://www.conserve-energy-future.com/FossilFuels.php" TargetMode="External"/><Relationship Id="rId1" Type="http://schemas.openxmlformats.org/officeDocument/2006/relationships/slideLayout" Target="../slideLayouts/slideLayout2.xml"/><Relationship Id="rId4" Type="http://schemas.openxmlformats.org/officeDocument/2006/relationships/hyperlink" Target="https://www.conserve-energy-future.com/HowFossilFuelsWork.ph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C4357-B0BE-49A7-BAE5-6F3C58DAB29A}"/>
              </a:ext>
            </a:extLst>
          </p:cNvPr>
          <p:cNvSpPr>
            <a:spLocks noGrp="1"/>
          </p:cNvSpPr>
          <p:nvPr>
            <p:ph type="ctrTitle"/>
          </p:nvPr>
        </p:nvSpPr>
        <p:spPr/>
        <p:txBody>
          <a:bodyPr/>
          <a:lstStyle/>
          <a:p>
            <a:r>
              <a:rPr lang="en-US" dirty="0"/>
              <a:t>Pollution</a:t>
            </a:r>
          </a:p>
        </p:txBody>
      </p:sp>
      <p:sp>
        <p:nvSpPr>
          <p:cNvPr id="3" name="Subtitle 2">
            <a:extLst>
              <a:ext uri="{FF2B5EF4-FFF2-40B4-BE49-F238E27FC236}">
                <a16:creationId xmlns:a16="http://schemas.microsoft.com/office/drawing/2014/main" id="{84A22CDB-5FEA-47D6-977C-C4F460AFC90B}"/>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199579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243C17-D156-43BE-8B2D-9F076D3E5298}"/>
              </a:ext>
            </a:extLst>
          </p:cNvPr>
          <p:cNvSpPr>
            <a:spLocks noGrp="1"/>
          </p:cNvSpPr>
          <p:nvPr>
            <p:ph idx="1"/>
          </p:nvPr>
        </p:nvSpPr>
        <p:spPr>
          <a:xfrm>
            <a:off x="6420465" y="933450"/>
            <a:ext cx="5122606" cy="4949825"/>
          </a:xfrm>
        </p:spPr>
        <p:txBody>
          <a:bodyPr anchor="t">
            <a:normAutofit/>
          </a:bodyPr>
          <a:lstStyle/>
          <a:p>
            <a:pPr>
              <a:lnSpc>
                <a:spcPct val="90000"/>
              </a:lnSpc>
            </a:pPr>
            <a:r>
              <a:rPr lang="en-US" sz="3200" b="1" u="sng" dirty="0">
                <a:effectLst/>
              </a:rPr>
              <a:t>Land Pollution</a:t>
            </a:r>
          </a:p>
          <a:p>
            <a:pPr>
              <a:lnSpc>
                <a:spcPct val="90000"/>
              </a:lnSpc>
            </a:pPr>
            <a:endParaRPr lang="en-US" sz="1900" b="1" u="sng" dirty="0">
              <a:effectLst/>
            </a:endParaRPr>
          </a:p>
          <a:p>
            <a:pPr marL="0" indent="0">
              <a:lnSpc>
                <a:spcPct val="90000"/>
              </a:lnSpc>
              <a:buNone/>
            </a:pPr>
            <a:endParaRPr lang="en-US" sz="1900" dirty="0">
              <a:effectLst/>
            </a:endParaRPr>
          </a:p>
          <a:p>
            <a:pPr>
              <a:lnSpc>
                <a:spcPct val="90000"/>
              </a:lnSpc>
            </a:pPr>
            <a:r>
              <a:rPr lang="en-US" sz="1900" dirty="0">
                <a:effectLst/>
              </a:rPr>
              <a:t>Land pollution means degradation or destruction of earth’s surface and soil that lessens the quality and/or productivity of the land as an ideal place for agriculture, forestation, construction caused directly or indirectly by human activities. </a:t>
            </a:r>
          </a:p>
          <a:p>
            <a:pPr>
              <a:lnSpc>
                <a:spcPct val="90000"/>
              </a:lnSpc>
            </a:pPr>
            <a:endParaRPr lang="en-US" sz="1900" dirty="0">
              <a:effectLst/>
            </a:endParaRPr>
          </a:p>
          <a:p>
            <a:pPr>
              <a:lnSpc>
                <a:spcPct val="90000"/>
              </a:lnSpc>
            </a:pPr>
            <a:endParaRPr lang="en-US" sz="1900" dirty="0"/>
          </a:p>
        </p:txBody>
      </p:sp>
      <p:pic>
        <p:nvPicPr>
          <p:cNvPr id="5" name="Picture 4">
            <a:extLst>
              <a:ext uri="{FF2B5EF4-FFF2-40B4-BE49-F238E27FC236}">
                <a16:creationId xmlns:a16="http://schemas.microsoft.com/office/drawing/2014/main" id="{ED17A6FF-7D31-4AAF-AECD-F93843FDE6E3}"/>
              </a:ext>
            </a:extLst>
          </p:cNvPr>
          <p:cNvPicPr>
            <a:picLocks noChangeAspect="1"/>
          </p:cNvPicPr>
          <p:nvPr/>
        </p:nvPicPr>
        <p:blipFill>
          <a:blip r:embed="rId3"/>
          <a:stretch>
            <a:fillRect/>
          </a:stretch>
        </p:blipFill>
        <p:spPr>
          <a:xfrm>
            <a:off x="643192" y="1449499"/>
            <a:ext cx="5451627" cy="3638961"/>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4254825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76C12E-87C6-43F0-975A-CE1418E9BD6A}"/>
              </a:ext>
            </a:extLst>
          </p:cNvPr>
          <p:cNvSpPr>
            <a:spLocks noGrp="1"/>
          </p:cNvSpPr>
          <p:nvPr>
            <p:ph idx="1"/>
          </p:nvPr>
        </p:nvSpPr>
        <p:spPr>
          <a:xfrm>
            <a:off x="171450" y="533400"/>
            <a:ext cx="11668125" cy="6324599"/>
          </a:xfrm>
        </p:spPr>
        <p:txBody>
          <a:bodyPr>
            <a:normAutofit fontScale="77500" lnSpcReduction="20000"/>
          </a:bodyPr>
          <a:lstStyle/>
          <a:p>
            <a:r>
              <a:rPr lang="en-US" sz="3300" b="1" dirty="0">
                <a:effectLst/>
              </a:rPr>
              <a:t>Causes of Land Pollution –</a:t>
            </a:r>
            <a:endParaRPr lang="en-US" sz="3300" dirty="0">
              <a:effectLst/>
            </a:endParaRPr>
          </a:p>
          <a:p>
            <a:endParaRPr lang="en-US" dirty="0">
              <a:effectLst/>
            </a:endParaRPr>
          </a:p>
          <a:p>
            <a:pPr lvl="0"/>
            <a:r>
              <a:rPr lang="en-US" b="1" dirty="0">
                <a:effectLst/>
              </a:rPr>
              <a:t>Deforestation and soil erosion:</a:t>
            </a:r>
            <a:r>
              <a:rPr lang="en-US" dirty="0">
                <a:effectLst/>
              </a:rPr>
              <a:t> </a:t>
            </a:r>
            <a:r>
              <a:rPr lang="en-US" dirty="0">
                <a:effectLst/>
                <a:hlinkClick r:id="rId2"/>
              </a:rPr>
              <a:t>Deforestation</a:t>
            </a:r>
            <a:r>
              <a:rPr lang="en-US" dirty="0">
                <a:effectLst/>
              </a:rPr>
              <a:t> carried out to create dry lands is one of the major concerns. Land that is once converted into a dry or barren land, can never be made fertile again, whatever the magnitude of measures to redeem it are. Land conversion, meaning the alteration or modification of the original properties of the land to make it use-worthy for a specific purpose is another major cause. Also there is a constant waste of land. Unused available land over the years turns barren and then this land then cannot be used. </a:t>
            </a:r>
          </a:p>
          <a:p>
            <a:pPr marL="0" indent="0">
              <a:buNone/>
            </a:pPr>
            <a:r>
              <a:rPr lang="en-US" b="1" dirty="0">
                <a:effectLst/>
              </a:rPr>
              <a:t> </a:t>
            </a:r>
            <a:endParaRPr lang="en-US" dirty="0">
              <a:effectLst/>
            </a:endParaRPr>
          </a:p>
          <a:p>
            <a:pPr lvl="0"/>
            <a:r>
              <a:rPr lang="en-US" b="1" dirty="0">
                <a:effectLst/>
              </a:rPr>
              <a:t>Agricultural activities:</a:t>
            </a:r>
            <a:r>
              <a:rPr lang="en-US" dirty="0">
                <a:effectLst/>
              </a:rPr>
              <a:t> With a growing human population, demand for food has increased considerably. Farmers often use highly toxic fertilizers and pesticides to get rid of insects, fungi and bacteria from their crops. However, with the overuse of these chemicals, they result in contamination and poisoning of soil.</a:t>
            </a:r>
          </a:p>
          <a:p>
            <a:pPr marL="0" indent="0">
              <a:buNone/>
            </a:pPr>
            <a:r>
              <a:rPr lang="en-US" b="1" dirty="0">
                <a:effectLst/>
              </a:rPr>
              <a:t> </a:t>
            </a:r>
            <a:endParaRPr lang="en-US" dirty="0">
              <a:effectLst/>
            </a:endParaRPr>
          </a:p>
          <a:p>
            <a:pPr lvl="0"/>
            <a:r>
              <a:rPr lang="en-US" b="1" dirty="0">
                <a:effectLst/>
              </a:rPr>
              <a:t>Overcrowded landfills:</a:t>
            </a:r>
            <a:r>
              <a:rPr lang="en-US" dirty="0">
                <a:effectLst/>
              </a:rPr>
              <a:t> Each household produces tons of garbage each year. Garbage like aluminum, plastic, paper, cloth, and wood is collected and sent to the local </a:t>
            </a:r>
            <a:r>
              <a:rPr lang="en-US" dirty="0">
                <a:effectLst/>
                <a:hlinkClick r:id="rId3"/>
              </a:rPr>
              <a:t>recycling</a:t>
            </a:r>
            <a:r>
              <a:rPr lang="en-US" dirty="0">
                <a:effectLst/>
              </a:rPr>
              <a:t> unit. Items that cannot be recycled become a part of the landfills that hampers the beauty of the city and cause land pollution.</a:t>
            </a:r>
          </a:p>
          <a:p>
            <a:pPr marL="0" indent="0">
              <a:buNone/>
            </a:pPr>
            <a:r>
              <a:rPr lang="en-US" b="1" dirty="0">
                <a:effectLst/>
              </a:rPr>
              <a:t> </a:t>
            </a:r>
            <a:endParaRPr lang="en-US" dirty="0">
              <a:effectLst/>
            </a:endParaRPr>
          </a:p>
          <a:p>
            <a:pPr lvl="0"/>
            <a:r>
              <a:rPr lang="en-US" b="1" dirty="0">
                <a:effectLst/>
              </a:rPr>
              <a:t>Industrialization:</a:t>
            </a:r>
            <a:r>
              <a:rPr lang="en-US" dirty="0">
                <a:effectLst/>
              </a:rPr>
              <a:t> Due to increase in demand for food and shelter more goods are produced. This resulted in creation of more waste that needs to be disposed of.  To meet the demand of the growing population, more industries were developed which leads to deforestation. Research and development paved the way for modern fertilizers and chemicals that were highly toxic and led to soil contamination.</a:t>
            </a:r>
          </a:p>
          <a:p>
            <a:endParaRPr lang="en-US" dirty="0">
              <a:effectLst/>
            </a:endParaRPr>
          </a:p>
          <a:p>
            <a:pPr lvl="0"/>
            <a:r>
              <a:rPr lang="en-US" b="1" dirty="0">
                <a:effectLst/>
              </a:rPr>
              <a:t>Sewage treatment:</a:t>
            </a:r>
            <a:r>
              <a:rPr lang="en-US" dirty="0">
                <a:effectLst/>
              </a:rPr>
              <a:t> Large amount of solid waste is leftover once the sewage has been treated. The leftover material is sent to landfill sites, which ends up polluting the environment. </a:t>
            </a:r>
          </a:p>
          <a:p>
            <a:endParaRPr lang="en-US" dirty="0"/>
          </a:p>
        </p:txBody>
      </p:sp>
    </p:spTree>
    <p:extLst>
      <p:ext uri="{BB962C8B-B14F-4D97-AF65-F5344CB8AC3E}">
        <p14:creationId xmlns:p14="http://schemas.microsoft.com/office/powerpoint/2010/main" val="988810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0E1B55-D543-4F5D-A8BF-3067DC9B73B5}"/>
              </a:ext>
            </a:extLst>
          </p:cNvPr>
          <p:cNvSpPr>
            <a:spLocks noGrp="1"/>
          </p:cNvSpPr>
          <p:nvPr>
            <p:ph idx="1"/>
          </p:nvPr>
        </p:nvSpPr>
        <p:spPr>
          <a:xfrm>
            <a:off x="0" y="200025"/>
            <a:ext cx="12068175" cy="6496050"/>
          </a:xfrm>
        </p:spPr>
        <p:txBody>
          <a:bodyPr>
            <a:normAutofit fontScale="92500" lnSpcReduction="10000"/>
          </a:bodyPr>
          <a:lstStyle/>
          <a:p>
            <a:r>
              <a:rPr lang="en-US" sz="3000" b="1" dirty="0">
                <a:effectLst/>
              </a:rPr>
              <a:t>Effects of Land Pollution –</a:t>
            </a:r>
            <a:endParaRPr lang="en-US" sz="3000" dirty="0">
              <a:effectLst/>
            </a:endParaRPr>
          </a:p>
          <a:p>
            <a:pPr marL="0" indent="0">
              <a:buNone/>
            </a:pPr>
            <a:r>
              <a:rPr lang="en-US" b="1" dirty="0">
                <a:effectLst/>
              </a:rPr>
              <a:t> </a:t>
            </a:r>
            <a:endParaRPr lang="en-US" dirty="0">
              <a:effectLst/>
            </a:endParaRPr>
          </a:p>
          <a:p>
            <a:pPr lvl="0"/>
            <a:r>
              <a:rPr lang="en-US" b="1" dirty="0">
                <a:effectLst/>
              </a:rPr>
              <a:t>Soil pollution</a:t>
            </a:r>
            <a:r>
              <a:rPr lang="en-US" dirty="0">
                <a:effectLst/>
              </a:rPr>
              <a:t>: Soil pollution is another form of land pollution, where the upper layer of the soil is damaged. This is caused by the overuse of chemical fertilizers, soil erosion caused by running water and other pest control measures; this leads to loss of fertile land for agriculture, forest cover, fodder patches for grazing etc.</a:t>
            </a:r>
          </a:p>
          <a:p>
            <a:endParaRPr lang="en-US" dirty="0">
              <a:effectLst/>
            </a:endParaRPr>
          </a:p>
          <a:p>
            <a:pPr lvl="0"/>
            <a:r>
              <a:rPr lang="en-US" b="1" dirty="0">
                <a:effectLst/>
              </a:rPr>
              <a:t>Change in climate patterns:</a:t>
            </a:r>
            <a:r>
              <a:rPr lang="en-US" dirty="0">
                <a:effectLst/>
              </a:rPr>
              <a:t> The effects of land pollution are very hazardous and can lead to the loss of ecosystems. When land is polluted, it directly or indirectly affects the </a:t>
            </a:r>
            <a:r>
              <a:rPr lang="en-US" dirty="0">
                <a:effectLst/>
                <a:hlinkClick r:id="rId2"/>
              </a:rPr>
              <a:t>climate patterns</a:t>
            </a:r>
            <a:r>
              <a:rPr lang="en-US" dirty="0">
                <a:effectLst/>
              </a:rPr>
              <a:t>.</a:t>
            </a:r>
          </a:p>
          <a:p>
            <a:endParaRPr lang="en-US" dirty="0">
              <a:effectLst/>
            </a:endParaRPr>
          </a:p>
          <a:p>
            <a:pPr lvl="0"/>
            <a:r>
              <a:rPr lang="en-US" b="1" dirty="0">
                <a:effectLst/>
              </a:rPr>
              <a:t>Environmental Impact: </a:t>
            </a:r>
            <a:r>
              <a:rPr lang="en-US" dirty="0">
                <a:effectLst/>
              </a:rPr>
              <a:t>When deforestation is committed, the tree cover is compromised on. This leads to a steep imbalance in the rain cycle. A disturbed rain cycle affects a lot of factors. To begin with, the green cover is reduced. Trees and plants help balance the atmosphere, without them we are subjected to various concerns like the </a:t>
            </a:r>
            <a:r>
              <a:rPr lang="en-US" dirty="0">
                <a:effectLst/>
                <a:hlinkClick r:id="rId3"/>
              </a:rPr>
              <a:t>greenhouse effect</a:t>
            </a:r>
            <a:r>
              <a:rPr lang="en-US" dirty="0">
                <a:effectLst/>
              </a:rPr>
              <a:t>, irregular rainfall and flash floods among other imbalances.</a:t>
            </a:r>
          </a:p>
          <a:p>
            <a:endParaRPr lang="en-US" dirty="0">
              <a:effectLst/>
            </a:endParaRPr>
          </a:p>
          <a:p>
            <a:pPr lvl="0"/>
            <a:r>
              <a:rPr lang="en-US" b="1" dirty="0">
                <a:effectLst/>
              </a:rPr>
              <a:t>Effect on human health:</a:t>
            </a:r>
            <a:r>
              <a:rPr lang="en-US" dirty="0">
                <a:effectLst/>
              </a:rPr>
              <a:t> When the land is contaminated with toxic chemicals and pesticides it can lead to problems such as skin cancer and human respiratory system issues. The toxic chemicals can reach our body through foods and vegetables grown in polluted soil. </a:t>
            </a:r>
          </a:p>
          <a:p>
            <a:endParaRPr lang="en-US" dirty="0">
              <a:effectLst/>
            </a:endParaRPr>
          </a:p>
          <a:p>
            <a:endParaRPr lang="en-US" dirty="0"/>
          </a:p>
        </p:txBody>
      </p:sp>
    </p:spTree>
    <p:extLst>
      <p:ext uri="{BB962C8B-B14F-4D97-AF65-F5344CB8AC3E}">
        <p14:creationId xmlns:p14="http://schemas.microsoft.com/office/powerpoint/2010/main" val="185857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Sustainable Development</a:t>
            </a:r>
          </a:p>
        </p:txBody>
      </p:sp>
      <p:sp>
        <p:nvSpPr>
          <p:cNvPr id="4" name="Content Placeholder 3"/>
          <p:cNvSpPr>
            <a:spLocks noGrp="1"/>
          </p:cNvSpPr>
          <p:nvPr>
            <p:ph sz="half" idx="2"/>
          </p:nvPr>
        </p:nvSpPr>
        <p:spPr>
          <a:xfrm>
            <a:off x="605308" y="1912512"/>
            <a:ext cx="7534139" cy="4544954"/>
          </a:xfrm>
        </p:spPr>
        <p:txBody>
          <a:bodyPr>
            <a:normAutofit/>
          </a:bodyPr>
          <a:lstStyle/>
          <a:p>
            <a:pPr>
              <a:buFont typeface="Wingdings" panose="05000000000000000000" pitchFamily="2" charset="2"/>
              <a:buChar char="v"/>
            </a:pPr>
            <a:r>
              <a:rPr lang="en-US" dirty="0">
                <a:solidFill>
                  <a:srgbClr val="FF0000"/>
                </a:solidFill>
              </a:rPr>
              <a:t>Sustainable Development- </a:t>
            </a:r>
            <a:r>
              <a:rPr lang="en-US" dirty="0"/>
              <a:t>maintaining the continued </a:t>
            </a:r>
            <a:r>
              <a:rPr lang="en-US" dirty="0">
                <a:solidFill>
                  <a:srgbClr val="0000FF"/>
                </a:solidFill>
              </a:rPr>
              <a:t>ability of the surrounding environment to provide natural resources that the economy depends on</a:t>
            </a:r>
            <a:r>
              <a:rPr lang="en-US" dirty="0"/>
              <a:t> and meet the development goals of society.</a:t>
            </a:r>
          </a:p>
          <a:p>
            <a:pPr>
              <a:buFont typeface="Wingdings" panose="05000000000000000000" pitchFamily="2" charset="2"/>
              <a:buChar char="v"/>
            </a:pPr>
            <a:r>
              <a:rPr lang="en-US" dirty="0"/>
              <a:t>Sustainable land use can help to reduce the impacts of agriculture and livestock, preventing soil degradation and erosion and the loss of valuable land.</a:t>
            </a:r>
          </a:p>
          <a:p>
            <a:pPr>
              <a:buFont typeface="Wingdings" panose="05000000000000000000" pitchFamily="2" charset="2"/>
              <a:buChar char="v"/>
            </a:pPr>
            <a:r>
              <a:rPr lang="en-US" dirty="0">
                <a:solidFill>
                  <a:srgbClr val="FF0000"/>
                </a:solidFill>
              </a:rPr>
              <a:t>Alternative Energy- </a:t>
            </a:r>
            <a:r>
              <a:rPr lang="en-US" dirty="0">
                <a:solidFill>
                  <a:srgbClr val="0000FF"/>
                </a:solidFill>
              </a:rPr>
              <a:t>renewable energy sources that have lower carbon emissions</a:t>
            </a:r>
            <a:r>
              <a:rPr lang="en-US" dirty="0"/>
              <a:t>. These include: </a:t>
            </a:r>
          </a:p>
          <a:p>
            <a:pPr lvl="1">
              <a:buFont typeface="Wingdings" panose="05000000000000000000" pitchFamily="2" charset="2"/>
              <a:buChar char="v"/>
            </a:pPr>
            <a:r>
              <a:rPr lang="en-US" dirty="0"/>
              <a:t>Wind Energy </a:t>
            </a:r>
          </a:p>
          <a:p>
            <a:pPr lvl="1">
              <a:buFont typeface="Wingdings" panose="05000000000000000000" pitchFamily="2" charset="2"/>
              <a:buChar char="v"/>
            </a:pPr>
            <a:r>
              <a:rPr lang="en-US" dirty="0"/>
              <a:t>Solar Energy </a:t>
            </a:r>
          </a:p>
          <a:p>
            <a:pPr lvl="1">
              <a:buFont typeface="Wingdings" panose="05000000000000000000" pitchFamily="2" charset="2"/>
              <a:buChar char="v"/>
            </a:pPr>
            <a:r>
              <a:rPr lang="en-US" dirty="0"/>
              <a:t>Geothermal Energy </a:t>
            </a:r>
          </a:p>
          <a:p>
            <a:pPr lvl="1">
              <a:buFont typeface="Wingdings" panose="05000000000000000000" pitchFamily="2" charset="2"/>
              <a:buChar char="v"/>
            </a:pPr>
            <a:r>
              <a:rPr lang="en-US" dirty="0"/>
              <a:t>Hydroelectric Energy</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7990" y="5047766"/>
            <a:ext cx="3238500" cy="14097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9447" y="3285723"/>
            <a:ext cx="2857500" cy="16002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9515" y="1322750"/>
            <a:ext cx="2466975" cy="184785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3076" y="391369"/>
            <a:ext cx="2347181" cy="1418501"/>
          </a:xfrm>
          <a:prstGeom prst="rect">
            <a:avLst/>
          </a:prstGeom>
        </p:spPr>
      </p:pic>
    </p:spTree>
    <p:extLst>
      <p:ext uri="{BB962C8B-B14F-4D97-AF65-F5344CB8AC3E}">
        <p14:creationId xmlns:p14="http://schemas.microsoft.com/office/powerpoint/2010/main" val="1469993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61950"/>
            <a:ext cx="9905998" cy="2876550"/>
          </a:xfrm>
        </p:spPr>
        <p:txBody>
          <a:bodyPr/>
          <a:lstStyle/>
          <a:p>
            <a:r>
              <a:rPr lang="en-US" dirty="0"/>
              <a:t>Depletion of Arable land</a:t>
            </a:r>
          </a:p>
        </p:txBody>
      </p:sp>
      <p:sp>
        <p:nvSpPr>
          <p:cNvPr id="3" name="Content Placeholder 2"/>
          <p:cNvSpPr>
            <a:spLocks noGrp="1"/>
          </p:cNvSpPr>
          <p:nvPr>
            <p:ph sz="half" idx="1"/>
          </p:nvPr>
        </p:nvSpPr>
        <p:spPr>
          <a:xfrm>
            <a:off x="4829577" y="1944710"/>
            <a:ext cx="6915955" cy="4338892"/>
          </a:xfrm>
        </p:spPr>
        <p:txBody>
          <a:bodyPr>
            <a:normAutofit fontScale="92500" lnSpcReduction="20000"/>
          </a:bodyPr>
          <a:lstStyle/>
          <a:p>
            <a:pPr fontAlgn="base">
              <a:buFont typeface="Wingdings" panose="05000000000000000000" pitchFamily="2" charset="2"/>
              <a:buChar char="v"/>
            </a:pPr>
            <a:r>
              <a:rPr lang="en-US" dirty="0">
                <a:solidFill>
                  <a:srgbClr val="FF0000"/>
                </a:solidFill>
              </a:rPr>
              <a:t>Arable Land- </a:t>
            </a:r>
            <a:r>
              <a:rPr lang="en-US" dirty="0">
                <a:solidFill>
                  <a:srgbClr val="0000FF"/>
                </a:solidFill>
              </a:rPr>
              <a:t>land that can be used to grow crops</a:t>
            </a:r>
            <a:r>
              <a:rPr lang="en-US" dirty="0"/>
              <a:t>; many practices used in growing those crops can lead to the loss of topsoil and destruction of soil</a:t>
            </a:r>
          </a:p>
          <a:p>
            <a:pPr lvl="1" fontAlgn="base">
              <a:buFont typeface="Wingdings" panose="05000000000000000000" pitchFamily="2" charset="2"/>
              <a:buChar char="v"/>
            </a:pPr>
            <a:r>
              <a:rPr lang="en-US" dirty="0"/>
              <a:t>The health of soil is a primary concern to farmers and the global community whose livelihoods depend on-well managed agriculture. </a:t>
            </a:r>
          </a:p>
          <a:p>
            <a:pPr fontAlgn="base">
              <a:buFont typeface="Wingdings" panose="05000000000000000000" pitchFamily="2" charset="2"/>
              <a:buChar char="v"/>
            </a:pPr>
            <a:r>
              <a:rPr lang="en-US" dirty="0"/>
              <a:t>Degraded lands are less able to hold onto water, which can worsen flooding. As land loses its fertile soil, agricultural producers move on, clear more forest and continue the cycle of soil loss.</a:t>
            </a:r>
          </a:p>
          <a:p>
            <a:pPr fontAlgn="base">
              <a:buFont typeface="Wingdings" panose="05000000000000000000" pitchFamily="2" charset="2"/>
              <a:buChar char="v"/>
            </a:pPr>
            <a:r>
              <a:rPr lang="en-US" dirty="0"/>
              <a:t>There are many </a:t>
            </a:r>
            <a:r>
              <a:rPr lang="en-US" dirty="0">
                <a:solidFill>
                  <a:srgbClr val="FF0000"/>
                </a:solidFill>
              </a:rPr>
              <a:t>challenges to maintaining healthy soil</a:t>
            </a:r>
            <a:r>
              <a:rPr lang="en-US" dirty="0"/>
              <a:t>, including:</a:t>
            </a:r>
          </a:p>
          <a:p>
            <a:pPr lvl="1" fontAlgn="base">
              <a:buFont typeface="Wingdings" panose="05000000000000000000" pitchFamily="2" charset="2"/>
              <a:buChar char="v"/>
            </a:pPr>
            <a:r>
              <a:rPr lang="en-US" dirty="0">
                <a:solidFill>
                  <a:srgbClr val="0000FF"/>
                </a:solidFill>
              </a:rPr>
              <a:t>Deforestation</a:t>
            </a:r>
          </a:p>
          <a:p>
            <a:pPr lvl="1" fontAlgn="base">
              <a:buFont typeface="Wingdings" panose="05000000000000000000" pitchFamily="2" charset="2"/>
              <a:buChar char="v"/>
            </a:pPr>
            <a:r>
              <a:rPr lang="en-US" dirty="0">
                <a:solidFill>
                  <a:srgbClr val="0000FF"/>
                </a:solidFill>
              </a:rPr>
              <a:t>Overgrazing/</a:t>
            </a:r>
            <a:r>
              <a:rPr lang="en-US" dirty="0" err="1">
                <a:solidFill>
                  <a:srgbClr val="0000FF"/>
                </a:solidFill>
              </a:rPr>
              <a:t>Overfarming</a:t>
            </a:r>
            <a:endParaRPr lang="en-US" dirty="0">
              <a:solidFill>
                <a:srgbClr val="0000FF"/>
              </a:solidFill>
            </a:endParaRPr>
          </a:p>
          <a:p>
            <a:pPr lvl="1" fontAlgn="base">
              <a:buFont typeface="Wingdings" panose="05000000000000000000" pitchFamily="2" charset="2"/>
              <a:buChar char="v"/>
            </a:pPr>
            <a:r>
              <a:rPr lang="en-US" dirty="0">
                <a:solidFill>
                  <a:srgbClr val="0000FF"/>
                </a:solidFill>
              </a:rPr>
              <a:t>Use of agrochemicals (pesticides, growth hormones, etc.)</a:t>
            </a:r>
          </a:p>
          <a:p>
            <a:pPr lvl="1" fontAlgn="base">
              <a:buFont typeface="Wingdings" panose="05000000000000000000" pitchFamily="2" charset="2"/>
              <a:buChar char="v"/>
            </a:pPr>
            <a:r>
              <a:rPr lang="en-US" dirty="0">
                <a:solidFill>
                  <a:srgbClr val="0000FF"/>
                </a:solidFill>
              </a:rPr>
              <a:t>Increased pollution</a:t>
            </a:r>
          </a:p>
          <a:p>
            <a:pPr lvl="1" fontAlgn="base">
              <a:buFont typeface="Wingdings" panose="05000000000000000000" pitchFamily="2" charset="2"/>
              <a:buChar char="v"/>
            </a:pPr>
            <a:r>
              <a:rPr lang="en-US" dirty="0">
                <a:solidFill>
                  <a:srgbClr val="0000FF"/>
                </a:solidFill>
              </a:rPr>
              <a:t>Desertification</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266" y="1854558"/>
            <a:ext cx="2209599" cy="1519707"/>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1123" y="2836081"/>
            <a:ext cx="2060955" cy="1457175"/>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077" y="4390986"/>
            <a:ext cx="3457575" cy="1892616"/>
          </a:xfrm>
          <a:prstGeom prst="rect">
            <a:avLst/>
          </a:prstGeom>
        </p:spPr>
      </p:pic>
    </p:spTree>
    <p:extLst>
      <p:ext uri="{BB962C8B-B14F-4D97-AF65-F5344CB8AC3E}">
        <p14:creationId xmlns:p14="http://schemas.microsoft.com/office/powerpoint/2010/main" val="1213675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0752DC4-8D23-4E76-9AD4-64732C4D9FFF}"/>
              </a:ext>
            </a:extLst>
          </p:cNvPr>
          <p:cNvPicPr>
            <a:picLocks noGrp="1" noChangeAspect="1"/>
          </p:cNvPicPr>
          <p:nvPr>
            <p:ph idx="1"/>
          </p:nvPr>
        </p:nvPicPr>
        <p:blipFill rotWithShape="1">
          <a:blip r:embed="rId3"/>
          <a:srcRect b="12791"/>
          <a:stretch/>
        </p:blipFill>
        <p:spPr>
          <a:xfrm>
            <a:off x="20" y="10"/>
            <a:ext cx="12191980" cy="7030710"/>
          </a:xfrm>
          <a:prstGeom prst="rect">
            <a:avLst/>
          </a:prstGeom>
        </p:spPr>
      </p:pic>
    </p:spTree>
    <p:extLst>
      <p:ext uri="{BB962C8B-B14F-4D97-AF65-F5344CB8AC3E}">
        <p14:creationId xmlns:p14="http://schemas.microsoft.com/office/powerpoint/2010/main" val="2584652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5B7F79-87C0-4443-A0EF-98921E4FC50B}"/>
              </a:ext>
            </a:extLst>
          </p:cNvPr>
          <p:cNvSpPr>
            <a:spLocks noGrp="1"/>
          </p:cNvSpPr>
          <p:nvPr>
            <p:ph idx="1"/>
          </p:nvPr>
        </p:nvSpPr>
        <p:spPr>
          <a:xfrm>
            <a:off x="1141413" y="266701"/>
            <a:ext cx="9905998" cy="6372224"/>
          </a:xfrm>
        </p:spPr>
        <p:txBody>
          <a:bodyPr>
            <a:normAutofit/>
          </a:bodyPr>
          <a:lstStyle/>
          <a:p>
            <a:r>
              <a:rPr lang="en-US" sz="2400" b="1" u="sng" dirty="0">
                <a:effectLst/>
              </a:rPr>
              <a:t>Pollution</a:t>
            </a:r>
            <a:r>
              <a:rPr lang="en-US" sz="2400" dirty="0">
                <a:effectLst/>
              </a:rPr>
              <a:t> is any substance released into the environment that has harmful or poisonous effects.</a:t>
            </a:r>
          </a:p>
          <a:p>
            <a:r>
              <a:rPr lang="en-US" sz="2400" dirty="0">
                <a:effectLst/>
              </a:rPr>
              <a:t> Polluting substances reduce the ability of the natural environment to provide ecosystem services. </a:t>
            </a:r>
          </a:p>
          <a:p>
            <a:r>
              <a:rPr lang="en-US" sz="2400" dirty="0">
                <a:effectLst/>
              </a:rPr>
              <a:t>Pollution is often a side-effect of a process intended to benefit human beings.</a:t>
            </a:r>
          </a:p>
          <a:p>
            <a:pPr lvl="1"/>
            <a:r>
              <a:rPr lang="en-US" sz="2000" dirty="0">
                <a:effectLst/>
              </a:rPr>
              <a:t>Pesticides, for example, are designed to kill harmful insects that damage crops but they can also pollute our water and kill beneficial organisms such as bees. The loss of bees then reduces the amount of pollination that occurs, setting off a chain of negative effects in the environment. </a:t>
            </a:r>
            <a:endParaRPr lang="en-US" sz="2000" dirty="0"/>
          </a:p>
        </p:txBody>
      </p:sp>
    </p:spTree>
    <p:extLst>
      <p:ext uri="{BB962C8B-B14F-4D97-AF65-F5344CB8AC3E}">
        <p14:creationId xmlns:p14="http://schemas.microsoft.com/office/powerpoint/2010/main" val="2796572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8C4B21-4D30-435D-A70F-DF3511DA4851}"/>
              </a:ext>
            </a:extLst>
          </p:cNvPr>
          <p:cNvSpPr>
            <a:spLocks noGrp="1"/>
          </p:cNvSpPr>
          <p:nvPr>
            <p:ph idx="1"/>
          </p:nvPr>
        </p:nvSpPr>
        <p:spPr>
          <a:xfrm>
            <a:off x="1141413" y="1"/>
            <a:ext cx="9905998" cy="5791200"/>
          </a:xfrm>
        </p:spPr>
        <p:txBody>
          <a:bodyPr/>
          <a:lstStyle/>
          <a:p>
            <a:r>
              <a:rPr lang="en-US" sz="3600" b="1" u="sng" dirty="0">
                <a:effectLst/>
              </a:rPr>
              <a:t>Air Pollution</a:t>
            </a:r>
            <a:endParaRPr lang="en-US" sz="3600" dirty="0">
              <a:effectLst/>
            </a:endParaRPr>
          </a:p>
          <a:p>
            <a:pPr marL="0" indent="0">
              <a:buNone/>
            </a:pPr>
            <a:r>
              <a:rPr lang="en-US" dirty="0">
                <a:effectLst/>
              </a:rPr>
              <a:t> </a:t>
            </a:r>
          </a:p>
          <a:p>
            <a:r>
              <a:rPr lang="en-US" dirty="0">
                <a:effectLst/>
              </a:rPr>
              <a:t>Air pollution refers to the contamination of the air, whether that be indoors or outside. </a:t>
            </a:r>
          </a:p>
          <a:p>
            <a:r>
              <a:rPr lang="en-US" dirty="0">
                <a:effectLst/>
              </a:rPr>
              <a:t>A physical, biological or chemical alteration to the air in the atmosphere can be termed as pollution. </a:t>
            </a:r>
          </a:p>
          <a:p>
            <a:r>
              <a:rPr lang="en-US" dirty="0">
                <a:effectLst/>
              </a:rPr>
              <a:t>It occurs when any harmful gases, dust, or smoke enters into the atmosphere and makes it difficult for plants, animals and humans to survive as the air becomes dirty.</a:t>
            </a:r>
          </a:p>
          <a:p>
            <a:r>
              <a:rPr lang="en-US" dirty="0">
                <a:effectLst/>
              </a:rPr>
              <a:t>These harmful gases also mix with the atmosphere to produce ACID RAIN which is especially problematic for forests and lakes.</a:t>
            </a:r>
          </a:p>
          <a:p>
            <a:endParaRPr lang="en-US" dirty="0">
              <a:effectLst/>
            </a:endParaRPr>
          </a:p>
          <a:p>
            <a:endParaRPr lang="en-US" dirty="0"/>
          </a:p>
        </p:txBody>
      </p:sp>
    </p:spTree>
    <p:extLst>
      <p:ext uri="{BB962C8B-B14F-4D97-AF65-F5344CB8AC3E}">
        <p14:creationId xmlns:p14="http://schemas.microsoft.com/office/powerpoint/2010/main" val="332732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3" name="Straight Connector 12">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4" name="Rectangle 3">
            <a:extLst>
              <a:ext uri="{FF2B5EF4-FFF2-40B4-BE49-F238E27FC236}">
                <a16:creationId xmlns:a16="http://schemas.microsoft.com/office/drawing/2014/main" id="{86B01103-8EBC-486A-B923-D6E09A7C5EF7}"/>
              </a:ext>
            </a:extLst>
          </p:cNvPr>
          <p:cNvSpPr/>
          <p:nvPr/>
        </p:nvSpPr>
        <p:spPr>
          <a:xfrm>
            <a:off x="4973046" y="142875"/>
            <a:ext cx="7218944" cy="6629400"/>
          </a:xfrm>
          <a:prstGeom prst="rect">
            <a:avLst/>
          </a:prstGeom>
        </p:spPr>
        <p:txBody>
          <a:bodyPr vert="horz" lIns="91440" tIns="45720" rIns="91440" bIns="45720" rtlCol="0" anchor="ctr">
            <a:normAutofit/>
          </a:bodyPr>
          <a:lstStyle/>
          <a:p>
            <a:pPr>
              <a:lnSpc>
                <a:spcPct val="90000"/>
              </a:lnSpc>
              <a:spcBef>
                <a:spcPct val="20000"/>
              </a:spcBef>
              <a:spcAft>
                <a:spcPts val="600"/>
              </a:spcAft>
              <a:buClr>
                <a:schemeClr val="tx1"/>
              </a:buClr>
              <a:buSzPct val="100000"/>
              <a:buFont typeface="Arial"/>
              <a:buChar char="•"/>
            </a:pPr>
            <a:r>
              <a:rPr lang="en-US" sz="2800" b="1" cap="small" dirty="0">
                <a:effectLst>
                  <a:glow rad="38100">
                    <a:schemeClr val="bg1">
                      <a:lumMod val="50000"/>
                      <a:lumOff val="50000"/>
                      <a:alpha val="20000"/>
                    </a:schemeClr>
                  </a:glow>
                  <a:outerShdw blurRad="44450" dist="12700" dir="13860000" algn="tl" rotWithShape="0">
                    <a:srgbClr val="000000">
                      <a:alpha val="20000"/>
                    </a:srgbClr>
                  </a:outerShdw>
                </a:effectLst>
              </a:rPr>
              <a:t>Causes of Air Pollution</a:t>
            </a:r>
            <a:r>
              <a:rPr lang="en-US" sz="2800" cap="small" dirty="0">
                <a:effectLst>
                  <a:glow rad="38100">
                    <a:schemeClr val="bg1">
                      <a:lumMod val="50000"/>
                      <a:lumOff val="50000"/>
                      <a:alpha val="20000"/>
                    </a:schemeClr>
                  </a:glow>
                  <a:outerShdw blurRad="44450" dist="12700" dir="13860000" algn="tl" rotWithShape="0">
                    <a:srgbClr val="000000">
                      <a:alpha val="20000"/>
                    </a:srgbClr>
                  </a:outerShdw>
                </a:effectLst>
              </a:rPr>
              <a:t> </a:t>
            </a:r>
            <a:r>
              <a:rPr lang="en-US" sz="1400" cap="small" dirty="0">
                <a:effectLst>
                  <a:glow rad="38100">
                    <a:schemeClr val="bg1">
                      <a:lumMod val="50000"/>
                      <a:lumOff val="50000"/>
                      <a:alpha val="20000"/>
                    </a:schemeClr>
                  </a:glow>
                  <a:outerShdw blurRad="44450" dist="12700" dir="13860000" algn="tl" rotWithShape="0">
                    <a:srgbClr val="000000">
                      <a:alpha val="20000"/>
                    </a:srgbClr>
                  </a:outerShdw>
                </a:effectLst>
              </a:rPr>
              <a:t> </a:t>
            </a:r>
          </a:p>
          <a:p>
            <a:pPr>
              <a:lnSpc>
                <a:spcPct val="90000"/>
              </a:lnSpc>
              <a:spcBef>
                <a:spcPct val="20000"/>
              </a:spcBef>
              <a:spcAft>
                <a:spcPts val="600"/>
              </a:spcAft>
              <a:buClr>
                <a:schemeClr val="tx1"/>
              </a:buClr>
              <a:buSzPct val="100000"/>
              <a:buFont typeface="Arial"/>
              <a:buChar char="•"/>
            </a:pPr>
            <a:endParaRPr lang="en-US" sz="1400" cap="small" dirty="0">
              <a:effectLst>
                <a:glow rad="38100">
                  <a:schemeClr val="bg1">
                    <a:lumMod val="50000"/>
                    <a:lumOff val="50000"/>
                    <a:alpha val="20000"/>
                  </a:schemeClr>
                </a:glow>
                <a:outerShdw blurRad="44450" dist="12700" dir="13860000" algn="tl" rotWithShape="0">
                  <a:srgbClr val="000000">
                    <a:alpha val="20000"/>
                  </a:srgbClr>
                </a:outerShdw>
              </a:effectLst>
            </a:endParaRPr>
          </a:p>
          <a:p>
            <a:pPr>
              <a:lnSpc>
                <a:spcPct val="90000"/>
              </a:lnSpc>
              <a:spcBef>
                <a:spcPct val="20000"/>
              </a:spcBef>
              <a:spcAft>
                <a:spcPts val="600"/>
              </a:spcAft>
              <a:buClr>
                <a:schemeClr val="tx1"/>
              </a:buClr>
              <a:buSzPct val="100000"/>
              <a:buFont typeface="Arial"/>
              <a:buChar char="•"/>
            </a:pPr>
            <a:r>
              <a:rPr lang="en-US" sz="1600" b="1" cap="small" dirty="0">
                <a:effectLst>
                  <a:glow rad="38100">
                    <a:schemeClr val="bg1">
                      <a:lumMod val="50000"/>
                      <a:lumOff val="50000"/>
                      <a:alpha val="20000"/>
                    </a:schemeClr>
                  </a:glow>
                  <a:outerShdw blurRad="44450" dist="12700" dir="13860000" algn="tl" rotWithShape="0">
                    <a:srgbClr val="000000">
                      <a:alpha val="20000"/>
                    </a:srgbClr>
                  </a:outerShdw>
                </a:effectLst>
              </a:rPr>
              <a:t>1. Burning of Fossil Fuels:</a:t>
            </a:r>
            <a:r>
              <a:rPr lang="en-US" sz="1600" cap="small" dirty="0">
                <a:effectLst>
                  <a:glow rad="38100">
                    <a:schemeClr val="bg1">
                      <a:lumMod val="50000"/>
                      <a:lumOff val="50000"/>
                      <a:alpha val="20000"/>
                    </a:schemeClr>
                  </a:glow>
                  <a:outerShdw blurRad="44450" dist="12700" dir="13860000" algn="tl" rotWithShape="0">
                    <a:srgbClr val="000000">
                      <a:alpha val="20000"/>
                    </a:srgbClr>
                  </a:outerShdw>
                </a:effectLst>
              </a:rPr>
              <a:t> Sulfur dioxide emitted from the combustion of </a:t>
            </a:r>
            <a:r>
              <a:rPr lang="en-US" sz="1600" cap="small" dirty="0">
                <a:effectLst>
                  <a:glow rad="38100">
                    <a:schemeClr val="bg1">
                      <a:lumMod val="50000"/>
                      <a:lumOff val="50000"/>
                      <a:alpha val="20000"/>
                    </a:schemeClr>
                  </a:glow>
                  <a:outerShdw blurRad="44450" dist="12700" dir="13860000" algn="tl" rotWithShape="0">
                    <a:srgbClr val="000000">
                      <a:alpha val="20000"/>
                    </a:srgbClr>
                  </a:outerShdw>
                </a:effectLst>
                <a:hlinkClick r:id="rId3"/>
              </a:rPr>
              <a:t>fossil fuels</a:t>
            </a:r>
            <a:r>
              <a:rPr lang="en-US" sz="1600" cap="small" dirty="0">
                <a:effectLst>
                  <a:glow rad="38100">
                    <a:schemeClr val="bg1">
                      <a:lumMod val="50000"/>
                      <a:lumOff val="50000"/>
                      <a:alpha val="20000"/>
                    </a:schemeClr>
                  </a:glow>
                  <a:outerShdw blurRad="44450" dist="12700" dir="13860000" algn="tl" rotWithShape="0">
                    <a:srgbClr val="000000">
                      <a:alpha val="20000"/>
                    </a:srgbClr>
                  </a:outerShdw>
                </a:effectLst>
              </a:rPr>
              <a:t> like coal, petroleum and other factory combustibles is one the major cause of air pollution. Vehicles including trucks, cars, trains, and airplanes cause immense amounts of pollution</a:t>
            </a:r>
          </a:p>
          <a:p>
            <a:pPr>
              <a:lnSpc>
                <a:spcPct val="90000"/>
              </a:lnSpc>
              <a:spcBef>
                <a:spcPct val="20000"/>
              </a:spcBef>
              <a:spcAft>
                <a:spcPts val="600"/>
              </a:spcAft>
              <a:buClr>
                <a:schemeClr val="tx1"/>
              </a:buClr>
              <a:buSzPct val="100000"/>
              <a:buFont typeface="Arial"/>
              <a:buChar char="•"/>
            </a:pPr>
            <a:endParaRPr lang="en-US" sz="1600" cap="small" dirty="0">
              <a:effectLst>
                <a:glow rad="38100">
                  <a:schemeClr val="bg1">
                    <a:lumMod val="50000"/>
                    <a:lumOff val="50000"/>
                    <a:alpha val="20000"/>
                  </a:schemeClr>
                </a:glow>
                <a:outerShdw blurRad="44450" dist="12700" dir="13860000" algn="tl" rotWithShape="0">
                  <a:srgbClr val="000000">
                    <a:alpha val="20000"/>
                  </a:srgbClr>
                </a:outerShdw>
              </a:effectLst>
            </a:endParaRPr>
          </a:p>
          <a:p>
            <a:pPr>
              <a:lnSpc>
                <a:spcPct val="90000"/>
              </a:lnSpc>
              <a:spcBef>
                <a:spcPct val="20000"/>
              </a:spcBef>
              <a:spcAft>
                <a:spcPts val="600"/>
              </a:spcAft>
              <a:buClr>
                <a:schemeClr val="tx1"/>
              </a:buClr>
              <a:buSzPct val="100000"/>
              <a:buFont typeface="Arial"/>
              <a:buChar char="•"/>
            </a:pPr>
            <a:r>
              <a:rPr lang="en-US" sz="1600" b="1" cap="small" dirty="0">
                <a:effectLst>
                  <a:glow rad="38100">
                    <a:schemeClr val="bg1">
                      <a:lumMod val="50000"/>
                      <a:lumOff val="50000"/>
                      <a:alpha val="20000"/>
                    </a:schemeClr>
                  </a:glow>
                  <a:outerShdw blurRad="44450" dist="12700" dir="13860000" algn="tl" rotWithShape="0">
                    <a:srgbClr val="000000">
                      <a:alpha val="20000"/>
                    </a:srgbClr>
                  </a:outerShdw>
                </a:effectLst>
              </a:rPr>
              <a:t>2. Agricultural activities:</a:t>
            </a:r>
            <a:r>
              <a:rPr lang="en-US" sz="1600" cap="small" dirty="0">
                <a:effectLst>
                  <a:glow rad="38100">
                    <a:schemeClr val="bg1">
                      <a:lumMod val="50000"/>
                      <a:lumOff val="50000"/>
                      <a:alpha val="20000"/>
                    </a:schemeClr>
                  </a:glow>
                  <a:outerShdw blurRad="44450" dist="12700" dir="13860000" algn="tl" rotWithShape="0">
                    <a:srgbClr val="000000">
                      <a:alpha val="20000"/>
                    </a:srgbClr>
                  </a:outerShdw>
                </a:effectLst>
              </a:rPr>
              <a:t> Ammonia is a very common by product from agriculture related activities and is one of the most hazardous gases in the atmosphere. Use of insecticides, pesticides and fertilizers in agricultural activities has grown quite a lot. They emit harmful chemicals into the air.</a:t>
            </a:r>
          </a:p>
          <a:p>
            <a:pPr>
              <a:lnSpc>
                <a:spcPct val="90000"/>
              </a:lnSpc>
              <a:spcBef>
                <a:spcPct val="20000"/>
              </a:spcBef>
              <a:spcAft>
                <a:spcPts val="600"/>
              </a:spcAft>
              <a:buClr>
                <a:schemeClr val="tx1"/>
              </a:buClr>
              <a:buSzPct val="100000"/>
              <a:buFont typeface="Arial"/>
              <a:buChar char="•"/>
            </a:pPr>
            <a:endParaRPr lang="en-US" sz="1600" cap="small" dirty="0">
              <a:effectLst>
                <a:glow rad="38100">
                  <a:schemeClr val="bg1">
                    <a:lumMod val="50000"/>
                    <a:lumOff val="50000"/>
                    <a:alpha val="20000"/>
                  </a:schemeClr>
                </a:glow>
                <a:outerShdw blurRad="44450" dist="12700" dir="13860000" algn="tl" rotWithShape="0">
                  <a:srgbClr val="000000">
                    <a:alpha val="20000"/>
                  </a:srgbClr>
                </a:outerShdw>
              </a:effectLst>
            </a:endParaRPr>
          </a:p>
          <a:p>
            <a:pPr>
              <a:lnSpc>
                <a:spcPct val="90000"/>
              </a:lnSpc>
              <a:spcBef>
                <a:spcPct val="20000"/>
              </a:spcBef>
              <a:spcAft>
                <a:spcPts val="600"/>
              </a:spcAft>
              <a:buClr>
                <a:schemeClr val="tx1"/>
              </a:buClr>
              <a:buSzPct val="100000"/>
              <a:buFont typeface="Arial"/>
              <a:buChar char="•"/>
            </a:pPr>
            <a:r>
              <a:rPr lang="en-US" sz="1600" b="1" cap="small" dirty="0">
                <a:effectLst>
                  <a:glow rad="38100">
                    <a:schemeClr val="bg1">
                      <a:lumMod val="50000"/>
                      <a:lumOff val="50000"/>
                      <a:alpha val="20000"/>
                    </a:schemeClr>
                  </a:glow>
                  <a:outerShdw blurRad="44450" dist="12700" dir="13860000" algn="tl" rotWithShape="0">
                    <a:srgbClr val="000000">
                      <a:alpha val="20000"/>
                    </a:srgbClr>
                  </a:outerShdw>
                </a:effectLst>
              </a:rPr>
              <a:t>3. Exhaust from factories and industries:</a:t>
            </a:r>
            <a:r>
              <a:rPr lang="en-US" sz="1600" cap="small" dirty="0">
                <a:effectLst>
                  <a:glow rad="38100">
                    <a:schemeClr val="bg1">
                      <a:lumMod val="50000"/>
                      <a:lumOff val="50000"/>
                      <a:alpha val="20000"/>
                    </a:schemeClr>
                  </a:glow>
                  <a:outerShdw blurRad="44450" dist="12700" dir="13860000" algn="tl" rotWithShape="0">
                    <a:srgbClr val="000000">
                      <a:alpha val="20000"/>
                    </a:srgbClr>
                  </a:outerShdw>
                </a:effectLst>
              </a:rPr>
              <a:t> Manufacturing industries release large amounts of carbon monoxide, hydrocarbons, organic compounds, and chemicals into the air thereby depleting the quality of air. Petroleum refineries also release hydrocarbons and various other chemicals that pollute the air and also cause </a:t>
            </a:r>
            <a:r>
              <a:rPr lang="en-US" sz="1600" cap="small" dirty="0">
                <a:effectLst>
                  <a:glow rad="38100">
                    <a:schemeClr val="bg1">
                      <a:lumMod val="50000"/>
                      <a:lumOff val="50000"/>
                      <a:alpha val="20000"/>
                    </a:schemeClr>
                  </a:glow>
                  <a:outerShdw blurRad="44450" dist="12700" dir="13860000" algn="tl" rotWithShape="0">
                    <a:srgbClr val="000000">
                      <a:alpha val="20000"/>
                    </a:srgbClr>
                  </a:outerShdw>
                </a:effectLst>
                <a:hlinkClick r:id="rId4"/>
              </a:rPr>
              <a:t>land pollution</a:t>
            </a:r>
            <a:r>
              <a:rPr lang="en-US" sz="1600" cap="small" dirty="0">
                <a:effectLst>
                  <a:glow rad="38100">
                    <a:schemeClr val="bg1">
                      <a:lumMod val="50000"/>
                      <a:lumOff val="50000"/>
                      <a:alpha val="20000"/>
                    </a:schemeClr>
                  </a:glow>
                  <a:outerShdw blurRad="44450" dist="12700" dir="13860000" algn="tl" rotWithShape="0">
                    <a:srgbClr val="000000">
                      <a:alpha val="20000"/>
                    </a:srgbClr>
                  </a:outerShdw>
                </a:effectLst>
              </a:rPr>
              <a:t>.</a:t>
            </a:r>
            <a:r>
              <a:rPr lang="en-US" sz="1600" b="1" cap="small" dirty="0">
                <a:effectLst>
                  <a:glow rad="38100">
                    <a:schemeClr val="bg1">
                      <a:lumMod val="50000"/>
                      <a:lumOff val="50000"/>
                      <a:alpha val="20000"/>
                    </a:schemeClr>
                  </a:glow>
                  <a:outerShdw blurRad="44450" dist="12700" dir="13860000" algn="tl" rotWithShape="0">
                    <a:srgbClr val="000000">
                      <a:alpha val="20000"/>
                    </a:srgbClr>
                  </a:outerShdw>
                </a:effectLst>
              </a:rPr>
              <a:t> </a:t>
            </a:r>
            <a:endParaRPr lang="en-US" sz="1600" cap="small" dirty="0">
              <a:effectLst>
                <a:glow rad="38100">
                  <a:schemeClr val="bg1">
                    <a:lumMod val="50000"/>
                    <a:lumOff val="50000"/>
                    <a:alpha val="20000"/>
                  </a:schemeClr>
                </a:glow>
                <a:outerShdw blurRad="44450" dist="12700" dir="13860000" algn="tl" rotWithShape="0">
                  <a:srgbClr val="000000">
                    <a:alpha val="20000"/>
                  </a:srgbClr>
                </a:outerShdw>
              </a:effectLst>
            </a:endParaRPr>
          </a:p>
          <a:p>
            <a:pPr>
              <a:lnSpc>
                <a:spcPct val="90000"/>
              </a:lnSpc>
              <a:spcBef>
                <a:spcPct val="20000"/>
              </a:spcBef>
              <a:spcAft>
                <a:spcPts val="600"/>
              </a:spcAft>
              <a:buClr>
                <a:schemeClr val="tx1"/>
              </a:buClr>
              <a:buSzPct val="100000"/>
              <a:buFont typeface="Arial"/>
              <a:buChar char="•"/>
            </a:pPr>
            <a:endParaRPr lang="en-US" sz="1600" cap="small" dirty="0">
              <a:effectLst>
                <a:glow rad="38100">
                  <a:schemeClr val="bg1">
                    <a:lumMod val="50000"/>
                    <a:lumOff val="50000"/>
                    <a:alpha val="20000"/>
                  </a:schemeClr>
                </a:glow>
                <a:outerShdw blurRad="44450" dist="12700" dir="13860000" algn="tl" rotWithShape="0">
                  <a:srgbClr val="000000">
                    <a:alpha val="20000"/>
                  </a:srgbClr>
                </a:outerShdw>
              </a:effectLst>
            </a:endParaRPr>
          </a:p>
          <a:p>
            <a:pPr>
              <a:lnSpc>
                <a:spcPct val="90000"/>
              </a:lnSpc>
              <a:spcBef>
                <a:spcPct val="20000"/>
              </a:spcBef>
              <a:spcAft>
                <a:spcPts val="600"/>
              </a:spcAft>
              <a:buClr>
                <a:schemeClr val="tx1"/>
              </a:buClr>
              <a:buSzPct val="100000"/>
              <a:buFont typeface="Arial"/>
              <a:buChar char="•"/>
            </a:pPr>
            <a:r>
              <a:rPr lang="en-US" sz="1600" b="1" cap="small" dirty="0">
                <a:effectLst>
                  <a:glow rad="38100">
                    <a:schemeClr val="bg1">
                      <a:lumMod val="50000"/>
                      <a:lumOff val="50000"/>
                      <a:alpha val="20000"/>
                    </a:schemeClr>
                  </a:glow>
                  <a:outerShdw blurRad="44450" dist="12700" dir="13860000" algn="tl" rotWithShape="0">
                    <a:srgbClr val="000000">
                      <a:alpha val="20000"/>
                    </a:srgbClr>
                  </a:outerShdw>
                </a:effectLst>
              </a:rPr>
              <a:t>4. Mining operations:</a:t>
            </a:r>
            <a:r>
              <a:rPr lang="en-US" sz="1600" cap="small" dirty="0">
                <a:effectLst>
                  <a:glow rad="38100">
                    <a:schemeClr val="bg1">
                      <a:lumMod val="50000"/>
                      <a:lumOff val="50000"/>
                      <a:alpha val="20000"/>
                    </a:schemeClr>
                  </a:glow>
                  <a:outerShdw blurRad="44450" dist="12700" dir="13860000" algn="tl" rotWithShape="0">
                    <a:srgbClr val="000000">
                      <a:alpha val="20000"/>
                    </a:srgbClr>
                  </a:outerShdw>
                </a:effectLst>
              </a:rPr>
              <a:t> Mining is a process wherein minerals below the earth are extracted using large equipment. During the process dust and chemicals are released in the air causing massive air pollution.</a:t>
            </a:r>
          </a:p>
        </p:txBody>
      </p:sp>
      <p:pic>
        <p:nvPicPr>
          <p:cNvPr id="8" name="Picture 7">
            <a:extLst>
              <a:ext uri="{FF2B5EF4-FFF2-40B4-BE49-F238E27FC236}">
                <a16:creationId xmlns:a16="http://schemas.microsoft.com/office/drawing/2014/main" id="{5D4D8C70-35AC-432A-9FE7-5F3E742AE802}"/>
              </a:ext>
            </a:extLst>
          </p:cNvPr>
          <p:cNvPicPr>
            <a:picLocks noChangeAspect="1"/>
          </p:cNvPicPr>
          <p:nvPr/>
        </p:nvPicPr>
        <p:blipFill>
          <a:blip r:embed="rId5"/>
          <a:stretch>
            <a:fillRect/>
          </a:stretch>
        </p:blipFill>
        <p:spPr>
          <a:xfrm>
            <a:off x="958084" y="0"/>
            <a:ext cx="3871091" cy="6858000"/>
          </a:xfrm>
          <a:prstGeom prst="rect">
            <a:avLst/>
          </a:prstGeom>
        </p:spPr>
      </p:pic>
    </p:spTree>
    <p:extLst>
      <p:ext uri="{BB962C8B-B14F-4D97-AF65-F5344CB8AC3E}">
        <p14:creationId xmlns:p14="http://schemas.microsoft.com/office/powerpoint/2010/main" val="2072566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690F3EE-0CD1-4520-B020-4E1DF3141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EFDE1E9-7FE0-45CA-9DE2-237F77319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270840"/>
          </a:xfrm>
          <a:custGeom>
            <a:avLst/>
            <a:gdLst>
              <a:gd name="connsiteX0" fmla="*/ 0 w 12192000"/>
              <a:gd name="connsiteY0" fmla="*/ 0 h 2270840"/>
              <a:gd name="connsiteX1" fmla="*/ 12192000 w 12192000"/>
              <a:gd name="connsiteY1" fmla="*/ 0 h 2270840"/>
              <a:gd name="connsiteX2" fmla="*/ 12192000 w 12192000"/>
              <a:gd name="connsiteY2" fmla="*/ 519831 h 2270840"/>
              <a:gd name="connsiteX3" fmla="*/ 12192000 w 12192000"/>
              <a:gd name="connsiteY3" fmla="*/ 744794 h 2270840"/>
              <a:gd name="connsiteX4" fmla="*/ 12192000 w 12192000"/>
              <a:gd name="connsiteY4" fmla="*/ 1754022 h 2270840"/>
              <a:gd name="connsiteX5" fmla="*/ 11957522 w 12192000"/>
              <a:gd name="connsiteY5" fmla="*/ 1797924 h 2270840"/>
              <a:gd name="connsiteX6" fmla="*/ 11679973 w 12192000"/>
              <a:gd name="connsiteY6" fmla="*/ 1847668 h 2270840"/>
              <a:gd name="connsiteX7" fmla="*/ 11401197 w 12192000"/>
              <a:gd name="connsiteY7" fmla="*/ 1896361 h 2270840"/>
              <a:gd name="connsiteX8" fmla="*/ 11121192 w 12192000"/>
              <a:gd name="connsiteY8" fmla="*/ 1938047 h 2270840"/>
              <a:gd name="connsiteX9" fmla="*/ 10842416 w 12192000"/>
              <a:gd name="connsiteY9" fmla="*/ 1980084 h 2270840"/>
              <a:gd name="connsiteX10" fmla="*/ 10562411 w 12192000"/>
              <a:gd name="connsiteY10" fmla="*/ 2019319 h 2270840"/>
              <a:gd name="connsiteX11" fmla="*/ 10286091 w 12192000"/>
              <a:gd name="connsiteY11" fmla="*/ 2052948 h 2270840"/>
              <a:gd name="connsiteX12" fmla="*/ 10006086 w 12192000"/>
              <a:gd name="connsiteY12" fmla="*/ 2084826 h 2270840"/>
              <a:gd name="connsiteX13" fmla="*/ 9727310 w 12192000"/>
              <a:gd name="connsiteY13" fmla="*/ 2113902 h 2270840"/>
              <a:gd name="connsiteX14" fmla="*/ 9453445 w 12192000"/>
              <a:gd name="connsiteY14" fmla="*/ 2139124 h 2270840"/>
              <a:gd name="connsiteX15" fmla="*/ 9175897 w 12192000"/>
              <a:gd name="connsiteY15" fmla="*/ 2164346 h 2270840"/>
              <a:gd name="connsiteX16" fmla="*/ 8902033 w 12192000"/>
              <a:gd name="connsiteY16" fmla="*/ 2185365 h 2270840"/>
              <a:gd name="connsiteX17" fmla="*/ 8628169 w 12192000"/>
              <a:gd name="connsiteY17" fmla="*/ 2201829 h 2270840"/>
              <a:gd name="connsiteX18" fmla="*/ 8355533 w 12192000"/>
              <a:gd name="connsiteY18" fmla="*/ 2218995 h 2270840"/>
              <a:gd name="connsiteX19" fmla="*/ 8085353 w 12192000"/>
              <a:gd name="connsiteY19" fmla="*/ 2233357 h 2270840"/>
              <a:gd name="connsiteX20" fmla="*/ 7817629 w 12192000"/>
              <a:gd name="connsiteY20" fmla="*/ 2243516 h 2270840"/>
              <a:gd name="connsiteX21" fmla="*/ 7549905 w 12192000"/>
              <a:gd name="connsiteY21" fmla="*/ 2252274 h 2270840"/>
              <a:gd name="connsiteX22" fmla="*/ 7284638 w 12192000"/>
              <a:gd name="connsiteY22" fmla="*/ 2260681 h 2270840"/>
              <a:gd name="connsiteX23" fmla="*/ 7023055 w 12192000"/>
              <a:gd name="connsiteY23" fmla="*/ 2264535 h 2270840"/>
              <a:gd name="connsiteX24" fmla="*/ 6761472 w 12192000"/>
              <a:gd name="connsiteY24" fmla="*/ 2268738 h 2270840"/>
              <a:gd name="connsiteX25" fmla="*/ 6503573 w 12192000"/>
              <a:gd name="connsiteY25" fmla="*/ 2270840 h 2270840"/>
              <a:gd name="connsiteX26" fmla="*/ 6248130 w 12192000"/>
              <a:gd name="connsiteY26" fmla="*/ 2268738 h 2270840"/>
              <a:gd name="connsiteX27" fmla="*/ 5995144 w 12192000"/>
              <a:gd name="connsiteY27" fmla="*/ 2268738 h 2270840"/>
              <a:gd name="connsiteX28" fmla="*/ 5744613 w 12192000"/>
              <a:gd name="connsiteY28" fmla="*/ 2264535 h 2270840"/>
              <a:gd name="connsiteX29" fmla="*/ 5498995 w 12192000"/>
              <a:gd name="connsiteY29" fmla="*/ 2258229 h 2270840"/>
              <a:gd name="connsiteX30" fmla="*/ 5255834 w 12192000"/>
              <a:gd name="connsiteY30" fmla="*/ 2252274 h 2270840"/>
              <a:gd name="connsiteX31" fmla="*/ 5017584 w 12192000"/>
              <a:gd name="connsiteY31" fmla="*/ 2245618 h 2270840"/>
              <a:gd name="connsiteX32" fmla="*/ 4780562 w 12192000"/>
              <a:gd name="connsiteY32" fmla="*/ 2235459 h 2270840"/>
              <a:gd name="connsiteX33" fmla="*/ 4547227 w 12192000"/>
              <a:gd name="connsiteY33" fmla="*/ 2224599 h 2270840"/>
              <a:gd name="connsiteX34" fmla="*/ 4318800 w 12192000"/>
              <a:gd name="connsiteY34" fmla="*/ 2214791 h 2270840"/>
              <a:gd name="connsiteX35" fmla="*/ 3873004 w 12192000"/>
              <a:gd name="connsiteY35" fmla="*/ 2187116 h 2270840"/>
              <a:gd name="connsiteX36" fmla="*/ 3445628 w 12192000"/>
              <a:gd name="connsiteY36" fmla="*/ 2157691 h 2270840"/>
              <a:gd name="connsiteX37" fmla="*/ 3035446 w 12192000"/>
              <a:gd name="connsiteY37" fmla="*/ 2126863 h 2270840"/>
              <a:gd name="connsiteX38" fmla="*/ 2647370 w 12192000"/>
              <a:gd name="connsiteY38" fmla="*/ 2092884 h 2270840"/>
              <a:gd name="connsiteX39" fmla="*/ 2276487 w 12192000"/>
              <a:gd name="connsiteY39" fmla="*/ 2057502 h 2270840"/>
              <a:gd name="connsiteX40" fmla="*/ 1932621 w 12192000"/>
              <a:gd name="connsiteY40" fmla="*/ 2019319 h 2270840"/>
              <a:gd name="connsiteX41" fmla="*/ 1609634 w 12192000"/>
              <a:gd name="connsiteY41" fmla="*/ 1981836 h 2270840"/>
              <a:gd name="connsiteX42" fmla="*/ 1312435 w 12192000"/>
              <a:gd name="connsiteY42" fmla="*/ 1944353 h 2270840"/>
              <a:gd name="connsiteX43" fmla="*/ 1039799 w 12192000"/>
              <a:gd name="connsiteY43" fmla="*/ 1908972 h 2270840"/>
              <a:gd name="connsiteX44" fmla="*/ 797865 w 12192000"/>
              <a:gd name="connsiteY44" fmla="*/ 1875342 h 2270840"/>
              <a:gd name="connsiteX45" fmla="*/ 579265 w 12192000"/>
              <a:gd name="connsiteY45" fmla="*/ 1843464 h 2270840"/>
              <a:gd name="connsiteX46" fmla="*/ 395052 w 12192000"/>
              <a:gd name="connsiteY46" fmla="*/ 1816841 h 2270840"/>
              <a:gd name="connsiteX47" fmla="*/ 240312 w 12192000"/>
              <a:gd name="connsiteY47" fmla="*/ 1791618 h 2270840"/>
              <a:gd name="connsiteX48" fmla="*/ 27853 w 12192000"/>
              <a:gd name="connsiteY48" fmla="*/ 1755537 h 2270840"/>
              <a:gd name="connsiteX49" fmla="*/ 0 w 12192000"/>
              <a:gd name="connsiteY49" fmla="*/ 1750824 h 2270840"/>
              <a:gd name="connsiteX50" fmla="*/ 0 w 12192000"/>
              <a:gd name="connsiteY50" fmla="*/ 744794 h 2270840"/>
              <a:gd name="connsiteX51" fmla="*/ 0 w 12192000"/>
              <a:gd name="connsiteY51" fmla="*/ 519831 h 227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270840">
                <a:moveTo>
                  <a:pt x="0" y="0"/>
                </a:moveTo>
                <a:lnTo>
                  <a:pt x="12192000" y="0"/>
                </a:lnTo>
                <a:lnTo>
                  <a:pt x="12192000" y="519831"/>
                </a:lnTo>
                <a:lnTo>
                  <a:pt x="12192000" y="744794"/>
                </a:lnTo>
                <a:lnTo>
                  <a:pt x="12192000" y="1754022"/>
                </a:lnTo>
                <a:lnTo>
                  <a:pt x="11957522" y="1797924"/>
                </a:lnTo>
                <a:lnTo>
                  <a:pt x="11679973" y="1847668"/>
                </a:lnTo>
                <a:lnTo>
                  <a:pt x="11401197" y="1896361"/>
                </a:lnTo>
                <a:lnTo>
                  <a:pt x="11121192" y="1938047"/>
                </a:lnTo>
                <a:lnTo>
                  <a:pt x="10842416" y="1980084"/>
                </a:lnTo>
                <a:lnTo>
                  <a:pt x="10562411" y="2019319"/>
                </a:lnTo>
                <a:lnTo>
                  <a:pt x="10286091" y="2052948"/>
                </a:lnTo>
                <a:lnTo>
                  <a:pt x="10006086" y="2084826"/>
                </a:lnTo>
                <a:lnTo>
                  <a:pt x="9727310" y="2113902"/>
                </a:lnTo>
                <a:lnTo>
                  <a:pt x="9453445" y="2139124"/>
                </a:lnTo>
                <a:lnTo>
                  <a:pt x="9175897" y="2164346"/>
                </a:lnTo>
                <a:lnTo>
                  <a:pt x="8902033" y="2185365"/>
                </a:lnTo>
                <a:lnTo>
                  <a:pt x="8628169" y="2201829"/>
                </a:lnTo>
                <a:lnTo>
                  <a:pt x="8355533" y="2218995"/>
                </a:lnTo>
                <a:lnTo>
                  <a:pt x="8085353" y="2233357"/>
                </a:lnTo>
                <a:lnTo>
                  <a:pt x="7817629" y="2243516"/>
                </a:lnTo>
                <a:lnTo>
                  <a:pt x="7549905" y="2252274"/>
                </a:lnTo>
                <a:lnTo>
                  <a:pt x="7284638" y="2260681"/>
                </a:lnTo>
                <a:lnTo>
                  <a:pt x="7023055" y="2264535"/>
                </a:lnTo>
                <a:lnTo>
                  <a:pt x="6761472" y="2268738"/>
                </a:lnTo>
                <a:lnTo>
                  <a:pt x="6503573" y="2270840"/>
                </a:lnTo>
                <a:lnTo>
                  <a:pt x="6248130" y="2268738"/>
                </a:lnTo>
                <a:lnTo>
                  <a:pt x="5995144" y="2268738"/>
                </a:lnTo>
                <a:lnTo>
                  <a:pt x="5744613" y="2264535"/>
                </a:lnTo>
                <a:lnTo>
                  <a:pt x="5498995" y="2258229"/>
                </a:lnTo>
                <a:lnTo>
                  <a:pt x="5255834" y="2252274"/>
                </a:lnTo>
                <a:lnTo>
                  <a:pt x="5017584" y="2245618"/>
                </a:lnTo>
                <a:lnTo>
                  <a:pt x="4780562" y="2235459"/>
                </a:lnTo>
                <a:lnTo>
                  <a:pt x="4547227" y="2224599"/>
                </a:lnTo>
                <a:lnTo>
                  <a:pt x="4318800" y="2214791"/>
                </a:lnTo>
                <a:lnTo>
                  <a:pt x="3873004" y="2187116"/>
                </a:lnTo>
                <a:lnTo>
                  <a:pt x="3445628" y="2157691"/>
                </a:lnTo>
                <a:lnTo>
                  <a:pt x="3035446" y="2126863"/>
                </a:lnTo>
                <a:lnTo>
                  <a:pt x="2647370" y="2092884"/>
                </a:lnTo>
                <a:lnTo>
                  <a:pt x="2276487" y="2057502"/>
                </a:lnTo>
                <a:lnTo>
                  <a:pt x="1932621" y="2019319"/>
                </a:lnTo>
                <a:lnTo>
                  <a:pt x="1609634" y="1981836"/>
                </a:lnTo>
                <a:lnTo>
                  <a:pt x="1312435" y="1944353"/>
                </a:lnTo>
                <a:lnTo>
                  <a:pt x="1039799" y="1908972"/>
                </a:lnTo>
                <a:lnTo>
                  <a:pt x="797865" y="1875342"/>
                </a:lnTo>
                <a:lnTo>
                  <a:pt x="579265" y="1843464"/>
                </a:lnTo>
                <a:lnTo>
                  <a:pt x="395052" y="1816841"/>
                </a:lnTo>
                <a:lnTo>
                  <a:pt x="240312" y="1791618"/>
                </a:lnTo>
                <a:lnTo>
                  <a:pt x="27853" y="1755537"/>
                </a:lnTo>
                <a:lnTo>
                  <a:pt x="0" y="1750824"/>
                </a:lnTo>
                <a:lnTo>
                  <a:pt x="0" y="744794"/>
                </a:lnTo>
                <a:lnTo>
                  <a:pt x="0" y="519831"/>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50000"/>
              </a:prstClr>
            </a:outerShdw>
          </a:effectLst>
        </p:spPr>
        <p:style>
          <a:lnRef idx="2">
            <a:schemeClr val="accent1">
              <a:shade val="50000"/>
            </a:schemeClr>
          </a:lnRef>
          <a:fillRef idx="1003">
            <a:schemeClr val="dk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DA44D2D-EFB4-466A-B231-BC5149E8AD7F}"/>
              </a:ext>
            </a:extLst>
          </p:cNvPr>
          <p:cNvSpPr>
            <a:spLocks noGrp="1"/>
          </p:cNvSpPr>
          <p:nvPr>
            <p:ph idx="1"/>
          </p:nvPr>
        </p:nvSpPr>
        <p:spPr>
          <a:xfrm>
            <a:off x="1141413" y="-1"/>
            <a:ext cx="9905998" cy="5791201"/>
          </a:xfrm>
        </p:spPr>
        <p:txBody>
          <a:bodyPr>
            <a:normAutofit/>
          </a:bodyPr>
          <a:lstStyle/>
          <a:p>
            <a:r>
              <a:rPr lang="en-US" sz="2800" b="1" dirty="0">
                <a:solidFill>
                  <a:schemeClr val="bg1"/>
                </a:solidFill>
                <a:effectLst/>
              </a:rPr>
              <a:t>Effects of Air Pollution </a:t>
            </a:r>
            <a:endParaRPr lang="en-US" sz="2800" dirty="0">
              <a:solidFill>
                <a:schemeClr val="bg1"/>
              </a:solidFill>
              <a:effectLst/>
            </a:endParaRPr>
          </a:p>
          <a:p>
            <a:pPr marL="0" indent="0">
              <a:buNone/>
            </a:pPr>
            <a:endParaRPr lang="en-US" dirty="0">
              <a:effectLst/>
            </a:endParaRPr>
          </a:p>
          <a:p>
            <a:pPr marL="0" indent="0">
              <a:buNone/>
            </a:pPr>
            <a:endParaRPr lang="en-US" dirty="0">
              <a:effectLst/>
            </a:endParaRPr>
          </a:p>
          <a:p>
            <a:pPr marL="0" indent="0">
              <a:buNone/>
            </a:pPr>
            <a:endParaRPr lang="en-US" dirty="0">
              <a:effectLst/>
            </a:endParaRPr>
          </a:p>
          <a:p>
            <a:pPr lvl="0"/>
            <a:r>
              <a:rPr lang="en-US" b="1" dirty="0">
                <a:effectLst/>
              </a:rPr>
              <a:t>Respiratory and heart problems:</a:t>
            </a:r>
            <a:r>
              <a:rPr lang="en-US" dirty="0">
                <a:effectLst/>
              </a:rPr>
              <a:t> The effects of air pollution are known to create several respiratory and heart conditions along with cancer, among other threats to the body. Several millions are known to have died due to direct or indirect effects of air pollution. Children in areas exposed to air pollutants are said to commonly suffer from pneumonia and asthma.</a:t>
            </a:r>
          </a:p>
          <a:p>
            <a:pPr lvl="0"/>
            <a:r>
              <a:rPr lang="en-US" dirty="0">
                <a:effectLst/>
              </a:rPr>
              <a:t>Acid Rain*</a:t>
            </a:r>
          </a:p>
          <a:p>
            <a:pPr lvl="0"/>
            <a:endParaRPr lang="en-US" dirty="0">
              <a:effectLst/>
            </a:endParaRPr>
          </a:p>
          <a:p>
            <a:endParaRPr lang="en-US" dirty="0"/>
          </a:p>
        </p:txBody>
      </p:sp>
    </p:spTree>
    <p:extLst>
      <p:ext uri="{BB962C8B-B14F-4D97-AF65-F5344CB8AC3E}">
        <p14:creationId xmlns:p14="http://schemas.microsoft.com/office/powerpoint/2010/main" val="3313896527"/>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48A19A-4405-4E23-A767-34F5570BC649}"/>
              </a:ext>
            </a:extLst>
          </p:cNvPr>
          <p:cNvSpPr>
            <a:spLocks noGrp="1"/>
          </p:cNvSpPr>
          <p:nvPr>
            <p:ph idx="1"/>
          </p:nvPr>
        </p:nvSpPr>
        <p:spPr>
          <a:xfrm>
            <a:off x="643192" y="1047750"/>
            <a:ext cx="6573684" cy="4835525"/>
          </a:xfrm>
        </p:spPr>
        <p:txBody>
          <a:bodyPr anchor="t">
            <a:normAutofit/>
          </a:bodyPr>
          <a:lstStyle/>
          <a:p>
            <a:pPr>
              <a:lnSpc>
                <a:spcPct val="90000"/>
              </a:lnSpc>
            </a:pPr>
            <a:r>
              <a:rPr lang="en-US" sz="2800" b="1" u="sng" dirty="0">
                <a:effectLst/>
              </a:rPr>
              <a:t>Water Pollution</a:t>
            </a:r>
            <a:endParaRPr lang="en-US" sz="2800" dirty="0">
              <a:effectLst/>
            </a:endParaRPr>
          </a:p>
          <a:p>
            <a:pPr>
              <a:lnSpc>
                <a:spcPct val="90000"/>
              </a:lnSpc>
            </a:pPr>
            <a:endParaRPr lang="en-US" sz="1700" dirty="0">
              <a:effectLst/>
            </a:endParaRPr>
          </a:p>
          <a:p>
            <a:pPr>
              <a:lnSpc>
                <a:spcPct val="90000"/>
              </a:lnSpc>
            </a:pPr>
            <a:r>
              <a:rPr lang="en-US" sz="1700" dirty="0">
                <a:effectLst/>
              </a:rPr>
              <a:t>Infested with waste ranging from floating plastic bags to chemical waste, our water bodies have turned into a pool of poison. </a:t>
            </a:r>
          </a:p>
          <a:p>
            <a:pPr>
              <a:lnSpc>
                <a:spcPct val="90000"/>
              </a:lnSpc>
            </a:pPr>
            <a:r>
              <a:rPr lang="en-US" sz="1700" dirty="0">
                <a:effectLst/>
              </a:rPr>
              <a:t>The contamination of water bodies in simplest words means water pollution. Thereby the abuse of lakes, ponds, oceans, rivers, reservoirs etc. is water pollution. </a:t>
            </a:r>
          </a:p>
          <a:p>
            <a:pPr>
              <a:lnSpc>
                <a:spcPct val="90000"/>
              </a:lnSpc>
            </a:pPr>
            <a:r>
              <a:rPr lang="en-US" sz="1700" dirty="0">
                <a:effectLst/>
                <a:hlinkClick r:id="rId3"/>
              </a:rPr>
              <a:t>Pollution</a:t>
            </a:r>
            <a:r>
              <a:rPr lang="en-US" sz="1700" dirty="0">
                <a:effectLst/>
              </a:rPr>
              <a:t> of water occurs when substances that will modify the water in negative fashion are discharged in it. </a:t>
            </a:r>
            <a:endParaRPr lang="en-US" sz="1700" dirty="0"/>
          </a:p>
        </p:txBody>
      </p:sp>
      <p:pic>
        <p:nvPicPr>
          <p:cNvPr id="5" name="Picture 4">
            <a:extLst>
              <a:ext uri="{FF2B5EF4-FFF2-40B4-BE49-F238E27FC236}">
                <a16:creationId xmlns:a16="http://schemas.microsoft.com/office/drawing/2014/main" id="{79111BA1-3C76-4556-8F6C-FA923202DC1D}"/>
              </a:ext>
            </a:extLst>
          </p:cNvPr>
          <p:cNvPicPr>
            <a:picLocks noChangeAspect="1"/>
          </p:cNvPicPr>
          <p:nvPr/>
        </p:nvPicPr>
        <p:blipFill>
          <a:blip r:embed="rId4"/>
          <a:stretch>
            <a:fillRect/>
          </a:stretch>
        </p:blipFill>
        <p:spPr>
          <a:xfrm>
            <a:off x="7570839" y="781050"/>
            <a:ext cx="3976788" cy="5102225"/>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4024646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01CB1C-F24C-45A8-83A3-121DD5057F7E}"/>
              </a:ext>
            </a:extLst>
          </p:cNvPr>
          <p:cNvSpPr>
            <a:spLocks noGrp="1"/>
          </p:cNvSpPr>
          <p:nvPr>
            <p:ph idx="1"/>
          </p:nvPr>
        </p:nvSpPr>
        <p:spPr>
          <a:xfrm>
            <a:off x="0" y="-190500"/>
            <a:ext cx="12287249" cy="7153275"/>
          </a:xfrm>
        </p:spPr>
        <p:txBody>
          <a:bodyPr>
            <a:normAutofit/>
          </a:bodyPr>
          <a:lstStyle/>
          <a:p>
            <a:r>
              <a:rPr lang="en-US" sz="2900" b="1" dirty="0">
                <a:effectLst/>
              </a:rPr>
              <a:t>Causes/Effects of Water Pollution –</a:t>
            </a:r>
            <a:endParaRPr lang="en-US" sz="2900" dirty="0">
              <a:effectLst/>
            </a:endParaRPr>
          </a:p>
          <a:p>
            <a:pPr marL="0" indent="0">
              <a:buNone/>
            </a:pPr>
            <a:r>
              <a:rPr lang="en-US" sz="2900" dirty="0">
                <a:effectLst/>
              </a:rPr>
              <a:t> </a:t>
            </a:r>
          </a:p>
          <a:p>
            <a:pPr lvl="0"/>
            <a:r>
              <a:rPr lang="en-US" b="1" dirty="0">
                <a:effectLst/>
              </a:rPr>
              <a:t>Industrial waste:</a:t>
            </a:r>
            <a:r>
              <a:rPr lang="en-US" dirty="0">
                <a:effectLst/>
              </a:rPr>
              <a:t> Industries produce huge amounts of waste, which contains toxic chemicals and pollutants that can cause </a:t>
            </a:r>
            <a:r>
              <a:rPr lang="en-US" dirty="0">
                <a:effectLst/>
                <a:hlinkClick r:id="rId2"/>
              </a:rPr>
              <a:t>air pollution</a:t>
            </a:r>
            <a:r>
              <a:rPr lang="en-US" dirty="0">
                <a:effectLst/>
              </a:rPr>
              <a:t> and damage to our environment. Many industries do not have proper waste management systems and drain the waste into the fresh water which goes into rivers, canals and later in to the sea. The toxic chemicals have the capability to change the color of the water, increase the amount of minerals, change the temperature of water and pose serious hazards to water organisms.</a:t>
            </a:r>
          </a:p>
          <a:p>
            <a:endParaRPr lang="en-US" dirty="0">
              <a:effectLst/>
            </a:endParaRPr>
          </a:p>
          <a:p>
            <a:pPr lvl="0"/>
            <a:r>
              <a:rPr lang="en-US" b="1" dirty="0">
                <a:effectLst/>
              </a:rPr>
              <a:t>Sewage and waste water:</a:t>
            </a:r>
            <a:r>
              <a:rPr lang="en-US" dirty="0">
                <a:effectLst/>
              </a:rPr>
              <a:t> The sewage and waste water that is produced by each household is chemically treated and released into the sea with fresh water. The sewage water carries harmful bacteria and chemicals that can cause serious health problems. The sewers of cities house several pathogens and diseases. Microorganisms in water are known to be causes of some very deadly diseases and become the breeding grounds for other creatures that act like carriers.</a:t>
            </a:r>
          </a:p>
          <a:p>
            <a:pPr marL="0" indent="0">
              <a:buNone/>
            </a:pPr>
            <a:r>
              <a:rPr lang="en-US" sz="2900" dirty="0">
                <a:effectLst/>
              </a:rPr>
              <a:t> </a:t>
            </a:r>
          </a:p>
          <a:p>
            <a:endParaRPr lang="en-US" dirty="0"/>
          </a:p>
        </p:txBody>
      </p:sp>
    </p:spTree>
    <p:extLst>
      <p:ext uri="{BB962C8B-B14F-4D97-AF65-F5344CB8AC3E}">
        <p14:creationId xmlns:p14="http://schemas.microsoft.com/office/powerpoint/2010/main" val="1426519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27B041-0BE7-4231-BAB2-CEA2CD669495}"/>
              </a:ext>
            </a:extLst>
          </p:cNvPr>
          <p:cNvSpPr>
            <a:spLocks noGrp="1"/>
          </p:cNvSpPr>
          <p:nvPr>
            <p:ph idx="1"/>
          </p:nvPr>
        </p:nvSpPr>
        <p:spPr>
          <a:xfrm>
            <a:off x="1141413" y="76200"/>
            <a:ext cx="9905998" cy="6591299"/>
          </a:xfrm>
        </p:spPr>
        <p:txBody>
          <a:bodyPr>
            <a:normAutofit fontScale="92500" lnSpcReduction="10000"/>
          </a:bodyPr>
          <a:lstStyle/>
          <a:p>
            <a:pPr lvl="0"/>
            <a:r>
              <a:rPr lang="en-US" b="1" dirty="0">
                <a:effectLst/>
              </a:rPr>
              <a:t>Mining activities:</a:t>
            </a:r>
            <a:r>
              <a:rPr lang="en-US" dirty="0">
                <a:effectLst/>
              </a:rPr>
              <a:t> Mining is the process of crushing the rock and extracting coal and other minerals from underground. These elements when extracted in the raw form contains harmful chemicals and can increase the amount of toxic elements when mixed up with water which may result in health problems. Mining activities emit metal waste and </a:t>
            </a:r>
            <a:r>
              <a:rPr lang="en-US" dirty="0" err="1">
                <a:effectLst/>
              </a:rPr>
              <a:t>sulphides</a:t>
            </a:r>
            <a:r>
              <a:rPr lang="en-US" dirty="0">
                <a:effectLst/>
              </a:rPr>
              <a:t> from the rocks and can run off into water supplies. </a:t>
            </a:r>
          </a:p>
          <a:p>
            <a:endParaRPr lang="en-US" dirty="0">
              <a:effectLst/>
            </a:endParaRPr>
          </a:p>
          <a:p>
            <a:pPr lvl="0"/>
            <a:r>
              <a:rPr lang="en-US" b="1" dirty="0">
                <a:effectLst/>
              </a:rPr>
              <a:t>Chemical fertilizers and pesticides:</a:t>
            </a:r>
            <a:r>
              <a:rPr lang="en-US" dirty="0">
                <a:effectLst/>
              </a:rPr>
              <a:t> Chemical fertilizers and pesticides are used by farmers to protect crops from insects and bacteria. They are useful for the plants’ growth. However, when these chemicals are mixed up with irrigation systems and run off they become harmful. Also, when it rains, the chemicals mix up with rainwater and flow down into rivers and canals which pose serious damages for aquatic animals and plants. </a:t>
            </a:r>
          </a:p>
          <a:p>
            <a:pPr marL="0" indent="0">
              <a:buNone/>
            </a:pPr>
            <a:r>
              <a:rPr lang="en-US" dirty="0">
                <a:effectLst/>
              </a:rPr>
              <a:t> </a:t>
            </a:r>
          </a:p>
          <a:p>
            <a:pPr lvl="0"/>
            <a:r>
              <a:rPr lang="en-US" b="1" dirty="0">
                <a:effectLst/>
              </a:rPr>
              <a:t>Burning of fossil fuels:</a:t>
            </a:r>
            <a:r>
              <a:rPr lang="en-US" dirty="0">
                <a:effectLst/>
              </a:rPr>
              <a:t> </a:t>
            </a:r>
            <a:r>
              <a:rPr lang="en-US" dirty="0">
                <a:effectLst/>
                <a:hlinkClick r:id="rId2"/>
              </a:rPr>
              <a:t>Fossil fuels</a:t>
            </a:r>
            <a:r>
              <a:rPr lang="en-US" dirty="0">
                <a:effectLst/>
              </a:rPr>
              <a:t> like coal and oil when burnt produce substantial amount of ash in the atmosphere. The particles which contain toxic chemicals when mixed with water vapor result in </a:t>
            </a:r>
            <a:r>
              <a:rPr lang="en-US" dirty="0">
                <a:effectLst/>
                <a:hlinkClick r:id="rId3"/>
              </a:rPr>
              <a:t>acid rain</a:t>
            </a:r>
            <a:r>
              <a:rPr lang="en-US" dirty="0">
                <a:effectLst/>
              </a:rPr>
              <a:t>. Also, carbon dioxide is released from </a:t>
            </a:r>
            <a:r>
              <a:rPr lang="en-US" dirty="0">
                <a:effectLst/>
                <a:hlinkClick r:id="rId4"/>
              </a:rPr>
              <a:t>burning of fossil fuels</a:t>
            </a:r>
            <a:r>
              <a:rPr lang="en-US" dirty="0">
                <a:effectLst/>
              </a:rPr>
              <a:t> which result in global warming.</a:t>
            </a:r>
          </a:p>
          <a:p>
            <a:endParaRPr lang="en-US" dirty="0">
              <a:effectLst/>
            </a:endParaRPr>
          </a:p>
          <a:p>
            <a:pPr lvl="0"/>
            <a:r>
              <a:rPr lang="en-US" b="1" dirty="0">
                <a:effectLst/>
              </a:rPr>
              <a:t>Accidental Oil leakage:</a:t>
            </a:r>
            <a:r>
              <a:rPr lang="en-US" dirty="0">
                <a:effectLst/>
              </a:rPr>
              <a:t> Oil spills pose a huge concern as large amount of oil enters into the sea and does not dissolve with water. Oil spills cause many problems for local marine wildlife such as fish, birds and sea otters. </a:t>
            </a:r>
          </a:p>
          <a:p>
            <a:endParaRPr lang="en-US" dirty="0"/>
          </a:p>
        </p:txBody>
      </p:sp>
    </p:spTree>
    <p:extLst>
      <p:ext uri="{BB962C8B-B14F-4D97-AF65-F5344CB8AC3E}">
        <p14:creationId xmlns:p14="http://schemas.microsoft.com/office/powerpoint/2010/main" val="13674750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otalTime>3</TotalTime>
  <Words>293</Words>
  <Application>Microsoft Office PowerPoint</Application>
  <PresentationFormat>Widescreen</PresentationFormat>
  <Paragraphs>86</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Century Gothic</vt:lpstr>
      <vt:lpstr>Wingdings</vt:lpstr>
      <vt:lpstr>Mesh</vt:lpstr>
      <vt:lpstr>Pollution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Sustainable Development</vt:lpstr>
      <vt:lpstr>Depletion of Arable land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Pollution</dc:title>
  <dc:creator>John Burgess</dc:creator>
  <cp:lastModifiedBy>John Burgess</cp:lastModifiedBy>
  <cp:revision>4</cp:revision>
  <dcterms:created xsi:type="dcterms:W3CDTF">2019-11-12T20:06:06Z</dcterms:created>
  <dcterms:modified xsi:type="dcterms:W3CDTF">2019-11-13T13:32:43Z</dcterms:modified>
</cp:coreProperties>
</file>