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5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D54C58-D66A-450D-8DF5-FB058705D06B}" type="datetimeFigureOut">
              <a:rPr lang="en-US" smtClean="0"/>
              <a:t>11/11/2019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DB676EB-7455-48C3-B131-B2D3560504F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5038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54C58-D66A-450D-8DF5-FB058705D06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76EB-7455-48C3-B131-B2D3560504F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717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54C58-D66A-450D-8DF5-FB058705D06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76EB-7455-48C3-B131-B2D3560504F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49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D54C58-D66A-450D-8DF5-FB058705D06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76EB-7455-48C3-B131-B2D3560504F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84191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D54C58-D66A-450D-8DF5-FB058705D06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B676EB-7455-48C3-B131-B2D3560504F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6068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D54C58-D66A-450D-8DF5-FB058705D06B}"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676EB-7455-48C3-B131-B2D3560504F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4228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D54C58-D66A-450D-8DF5-FB058705D06B}" type="datetimeFigureOut">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B676EB-7455-48C3-B131-B2D3560504F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88676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4D54C58-D66A-450D-8DF5-FB058705D06B}" type="datetimeFigureOut">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B676EB-7455-48C3-B131-B2D3560504F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372921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D54C58-D66A-450D-8DF5-FB058705D06B}" type="datetimeFigureOut">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B676EB-7455-48C3-B131-B2D3560504F3}" type="slidenum">
              <a:rPr lang="en-US" smtClean="0"/>
              <a:t>‹#›</a:t>
            </a:fld>
            <a:endParaRPr lang="en-US"/>
          </a:p>
        </p:txBody>
      </p:sp>
    </p:spTree>
    <p:extLst>
      <p:ext uri="{BB962C8B-B14F-4D97-AF65-F5344CB8AC3E}">
        <p14:creationId xmlns:p14="http://schemas.microsoft.com/office/powerpoint/2010/main" val="148968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4D54C58-D66A-450D-8DF5-FB058705D06B}"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B676EB-7455-48C3-B131-B2D3560504F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93612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E4D54C58-D66A-450D-8DF5-FB058705D06B}" type="datetimeFigureOut">
              <a:rPr lang="en-US" smtClean="0"/>
              <a:t>11/11/2019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DB676EB-7455-48C3-B131-B2D3560504F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9618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E4D54C58-D66A-450D-8DF5-FB058705D06B}" type="datetimeFigureOut">
              <a:rPr lang="en-US" smtClean="0"/>
              <a:t>11/11/2019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B676EB-7455-48C3-B131-B2D3560504F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4579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thewaterproject.org/why-water/health" TargetMode="External"/><Relationship Id="rId7" Type="http://schemas.openxmlformats.org/officeDocument/2006/relationships/image" Target="../media/image3.png"/><Relationship Id="rId2" Type="http://schemas.openxmlformats.org/officeDocument/2006/relationships/hyperlink" Target="https://thewaterproject.org/why-water/education" TargetMode="Externa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s://thewaterproject.org/why-water/poverty" TargetMode="External"/><Relationship Id="rId4" Type="http://schemas.openxmlformats.org/officeDocument/2006/relationships/hyperlink" Target="https://thewaterproject.org/why-water/hunge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waterscarcitysolutions.org/water-authority-conservation-program/" TargetMode="External"/><Relationship Id="rId3" Type="http://schemas.openxmlformats.org/officeDocument/2006/relationships/hyperlink" Target="https://thewaterproject.org/water-scarcity/" TargetMode="External"/><Relationship Id="rId7" Type="http://schemas.openxmlformats.org/officeDocument/2006/relationships/hyperlink" Target="https://www.waterscarcitysolutions.org/water-recycling-in-paper-production/" TargetMode="External"/><Relationship Id="rId2" Type="http://schemas.openxmlformats.org/officeDocument/2006/relationships/hyperlink" Target="https://thewaterproject.org/water-crisis/water-in-crisis-middle-east" TargetMode="External"/><Relationship Id="rId1" Type="http://schemas.openxmlformats.org/officeDocument/2006/relationships/slideLayout" Target="../slideLayouts/slideLayout2.xml"/><Relationship Id="rId6" Type="http://schemas.openxmlformats.org/officeDocument/2006/relationships/hyperlink" Target="https://www.waterscarcitysolutions.org/leakage-reduction-in-a-city/" TargetMode="External"/><Relationship Id="rId5" Type="http://schemas.openxmlformats.org/officeDocument/2006/relationships/hyperlink" Target="https://www.waterscarcitysolutions.org/groundwater-conservation/" TargetMode="External"/><Relationship Id="rId10" Type="http://schemas.openxmlformats.org/officeDocument/2006/relationships/image" Target="../media/image1.jpg"/><Relationship Id="rId4" Type="http://schemas.openxmlformats.org/officeDocument/2006/relationships/hyperlink" Target="https://thewaterproject.org/water-scarcity/water_stats" TargetMode="External"/><Relationship Id="rId9" Type="http://schemas.openxmlformats.org/officeDocument/2006/relationships/hyperlink" Target="https://www.waterscarcitysolutions.org/behavioral-change-initiativ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EEB93-E901-4301-AD36-577B72818294}"/>
              </a:ext>
            </a:extLst>
          </p:cNvPr>
          <p:cNvSpPr>
            <a:spLocks noGrp="1"/>
          </p:cNvSpPr>
          <p:nvPr>
            <p:ph type="ctrTitle"/>
          </p:nvPr>
        </p:nvSpPr>
        <p:spPr/>
        <p:txBody>
          <a:bodyPr/>
          <a:lstStyle/>
          <a:p>
            <a:pPr algn="ctr"/>
            <a:r>
              <a:rPr lang="en-US" dirty="0"/>
              <a:t>Water Issues </a:t>
            </a:r>
          </a:p>
        </p:txBody>
      </p:sp>
      <p:sp>
        <p:nvSpPr>
          <p:cNvPr id="3" name="Subtitle 2">
            <a:extLst>
              <a:ext uri="{FF2B5EF4-FFF2-40B4-BE49-F238E27FC236}">
                <a16:creationId xmlns:a16="http://schemas.microsoft.com/office/drawing/2014/main" id="{B70A6754-4167-4F4F-849A-1EEF4E1796D6}"/>
              </a:ext>
            </a:extLst>
          </p:cNvPr>
          <p:cNvSpPr>
            <a:spLocks noGrp="1"/>
          </p:cNvSpPr>
          <p:nvPr>
            <p:ph type="subTitle" idx="1"/>
          </p:nvPr>
        </p:nvSpPr>
        <p:spPr/>
        <p:txBody>
          <a:bodyPr/>
          <a:lstStyle/>
          <a:p>
            <a:r>
              <a:rPr lang="en-US" dirty="0"/>
              <a:t>WHAT ARE THEY?</a:t>
            </a:r>
          </a:p>
          <a:p>
            <a:r>
              <a:rPr lang="en-US" dirty="0"/>
              <a:t>How do they effect People?</a:t>
            </a:r>
          </a:p>
        </p:txBody>
      </p:sp>
    </p:spTree>
    <p:extLst>
      <p:ext uri="{BB962C8B-B14F-4D97-AF65-F5344CB8AC3E}">
        <p14:creationId xmlns:p14="http://schemas.microsoft.com/office/powerpoint/2010/main" val="1901671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228BFB35-105A-46A5-B030-BF92295A7E1F}"/>
              </a:ext>
            </a:extLst>
          </p:cNvPr>
          <p:cNvSpPr>
            <a:spLocks noChangeArrowheads="1"/>
          </p:cNvSpPr>
          <p:nvPr/>
        </p:nvSpPr>
        <p:spPr bwMode="auto">
          <a:xfrm>
            <a:off x="2103458" y="930224"/>
            <a:ext cx="9924512" cy="52642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0" rIns="91440" bIns="3174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2000" b="1" i="1" u="sng" strike="noStrike" cap="none" normalizeH="0" baseline="0" dirty="0">
                <a:ln>
                  <a:noFill/>
                </a:ln>
                <a:solidFill>
                  <a:srgbClr val="425563"/>
                </a:solidFill>
                <a:effectLst/>
                <a:latin typeface="futura-pt"/>
              </a:rPr>
              <a:t>ACCESS TO CLEAN WATER IMPROVES...</a:t>
            </a:r>
            <a:endParaRPr kumimoji="0" lang="en-US" altLang="en-US" sz="2000" b="1" i="1" u="sng" strike="noStrike" cap="none" normalizeH="0" baseline="0" dirty="0">
              <a:ln>
                <a:noFill/>
              </a:ln>
              <a:solidFill>
                <a:srgbClr val="111111"/>
              </a:solidFill>
              <a:effectLst/>
              <a:latin typeface="futura-p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37AB7"/>
                </a:solidFill>
                <a:effectLst/>
                <a:latin typeface="futura-pt"/>
                <a:hlinkClick r:id="rId2"/>
              </a:rPr>
              <a:t>Education</a:t>
            </a:r>
            <a:endParaRPr kumimoji="0" lang="en-US" altLang="en-US" sz="2000" b="0" i="0" u="none" strike="noStrike" cap="none" normalizeH="0" baseline="0" dirty="0">
              <a:ln>
                <a:noFill/>
              </a:ln>
              <a:solidFill>
                <a:srgbClr val="337AB7"/>
              </a:solidFill>
              <a:effectLst/>
              <a:latin typeface="futura-pt"/>
              <a:hlinkClick r:id="rId2"/>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When students are freed from gathering water, they go</a:t>
            </a:r>
            <a:r>
              <a:rPr kumimoji="0" lang="en-US" altLang="en-US" sz="2000" b="0" i="0" u="none" strike="noStrike" cap="none" normalizeH="0" dirty="0">
                <a:ln>
                  <a:noFill/>
                </a:ln>
                <a:solidFill>
                  <a:srgbClr val="111111"/>
                </a:solidFill>
                <a:effectLst/>
                <a:latin typeface="futura-pt"/>
              </a:rPr>
              <a:t> to school</a:t>
            </a:r>
            <a:r>
              <a:rPr kumimoji="0" lang="en-US" altLang="en-US" sz="2000" b="0" i="0" u="none" strike="noStrike" cap="none" normalizeH="0" baseline="0" dirty="0">
                <a:ln>
                  <a:noFill/>
                </a:ln>
                <a:solidFill>
                  <a:srgbClr val="111111"/>
                </a:solidFill>
                <a:effectLst/>
                <a:latin typeface="futura-pt"/>
              </a:rPr>
              <a:t>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With proper and safe restrooms, girls stay in school through their teenage years.</a:t>
            </a:r>
            <a:br>
              <a:rPr kumimoji="0" lang="en-US" altLang="en-US" sz="2000" b="0" i="0" u="none" strike="noStrike" cap="none" normalizeH="0" baseline="0" dirty="0">
                <a:ln>
                  <a:noFill/>
                </a:ln>
                <a:solidFill>
                  <a:srgbClr val="111111"/>
                </a:solidFill>
                <a:effectLst/>
                <a:latin typeface="futura-pt"/>
              </a:rPr>
            </a:br>
            <a:endParaRPr kumimoji="0" lang="en-US" altLang="en-US" sz="2000" b="0" i="0" u="none" strike="noStrike" cap="none" normalizeH="0" baseline="0" dirty="0">
              <a:ln>
                <a:noFill/>
              </a:ln>
              <a:solidFill>
                <a:srgbClr val="111111"/>
              </a:solidFill>
              <a:effectLst/>
              <a:latin typeface="futura-p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37AB7"/>
                </a:solidFill>
                <a:effectLst/>
                <a:latin typeface="futura-pt"/>
              </a:rPr>
              <a:t>  </a:t>
            </a:r>
            <a:r>
              <a:rPr lang="en-US" altLang="en-US" sz="2000" dirty="0">
                <a:solidFill>
                  <a:srgbClr val="337AB7"/>
                </a:solidFill>
                <a:latin typeface="futura-pt"/>
              </a:rPr>
              <a:t>    </a:t>
            </a:r>
            <a:endParaRPr kumimoji="0" lang="en-US" altLang="en-US" sz="2000" b="0" i="0" u="none" strike="noStrike" cap="none" normalizeH="0" baseline="0" dirty="0">
              <a:ln>
                <a:noFill/>
              </a:ln>
              <a:solidFill>
                <a:srgbClr val="111111"/>
              </a:solidFill>
              <a:effectLst/>
              <a:latin typeface="futura-p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37AB7"/>
                </a:solidFill>
                <a:effectLst/>
                <a:latin typeface="futura-pt"/>
                <a:hlinkClick r:id="rId3"/>
              </a:rPr>
              <a:t>Health</a:t>
            </a:r>
            <a:endParaRPr kumimoji="0" lang="en-US" altLang="en-US" sz="2000" b="0" i="0" u="none" strike="noStrike" cap="none" normalizeH="0" baseline="0" dirty="0">
              <a:ln>
                <a:noFill/>
              </a:ln>
              <a:solidFill>
                <a:srgbClr val="337AB7"/>
              </a:solidFill>
              <a:effectLst/>
              <a:latin typeface="futura-pt"/>
              <a:hlinkClick r:id="rId3"/>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Safe water, clean hands, healthy bodies. Time lost to sickness is reduced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and people can get back to the work of lifting themselves out of poverty.</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37AB7"/>
                </a:solidFill>
                <a:effectLst/>
                <a:latin typeface="futura-pt"/>
              </a:rPr>
              <a:t>  </a:t>
            </a:r>
            <a:r>
              <a:rPr lang="en-US" altLang="en-US" sz="2000" dirty="0">
                <a:solidFill>
                  <a:srgbClr val="337AB7"/>
                </a:solidFill>
                <a:latin typeface="futura-pt"/>
              </a:rPr>
              <a:t>    </a:t>
            </a:r>
            <a:endParaRPr kumimoji="0" lang="en-US" altLang="en-US" sz="2000" b="0" i="0" u="none" strike="noStrike" cap="none" normalizeH="0" baseline="0" dirty="0">
              <a:ln>
                <a:noFill/>
              </a:ln>
              <a:solidFill>
                <a:srgbClr val="111111"/>
              </a:solidFill>
              <a:effectLst/>
              <a:latin typeface="futura-p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37AB7"/>
                </a:solidFill>
                <a:effectLst/>
                <a:latin typeface="futura-pt"/>
                <a:hlinkClick r:id="rId4"/>
              </a:rPr>
              <a:t>Hunger</a:t>
            </a:r>
            <a:endParaRPr kumimoji="0" lang="en-US" altLang="en-US" sz="2000" b="0" i="0" u="none" strike="noStrike" cap="none" normalizeH="0" baseline="0" dirty="0">
              <a:ln>
                <a:noFill/>
              </a:ln>
              <a:solidFill>
                <a:srgbClr val="337AB7"/>
              </a:solidFill>
              <a:effectLst/>
              <a:latin typeface="futura-pt"/>
              <a:hlinkClick r:id="rId4"/>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Access to water leads to food security. With less crop loss, hunger is reduced. </a:t>
            </a: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Schools can feed students with gardens, reducing costs.</a:t>
            </a:r>
            <a:br>
              <a:rPr kumimoji="0" lang="en-US" altLang="en-US" sz="2000" b="0" i="0" u="none" strike="noStrike" cap="none" normalizeH="0" baseline="0" dirty="0">
                <a:ln>
                  <a:noFill/>
                </a:ln>
                <a:solidFill>
                  <a:srgbClr val="111111"/>
                </a:solidFill>
                <a:effectLst/>
                <a:latin typeface="futura-pt"/>
              </a:rPr>
            </a:br>
            <a:endParaRPr kumimoji="0" lang="en-US" altLang="en-US" sz="2000" b="0" i="0" u="none" strike="noStrike" cap="none" normalizeH="0" baseline="0" dirty="0">
              <a:ln>
                <a:noFill/>
              </a:ln>
              <a:solidFill>
                <a:srgbClr val="111111"/>
              </a:solidFill>
              <a:effectLst/>
              <a:latin typeface="futura-pt"/>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37AB7"/>
                </a:solidFill>
                <a:effectLst/>
                <a:latin typeface="futura-pt"/>
                <a:hlinkClick r:id="rId5"/>
              </a:rPr>
              <a:t>Poverty</a:t>
            </a:r>
            <a:endParaRPr kumimoji="0" lang="en-US" altLang="en-US" sz="2000" b="0" i="0" u="none" strike="noStrike" cap="none" normalizeH="0" baseline="0" dirty="0">
              <a:ln>
                <a:noFill/>
              </a:ln>
              <a:solidFill>
                <a:srgbClr val="337AB7"/>
              </a:solidFill>
              <a:effectLst/>
              <a:latin typeface="futura-pt"/>
              <a:hlinkClick r:id="rId5"/>
            </a:endParaRPr>
          </a:p>
          <a:p>
            <a:pPr marL="0" marR="0" lvl="0" indent="0" algn="l" defTabSz="914400" rtl="0" eaLnBrk="0" fontAlgn="t"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111111"/>
                </a:solidFill>
                <a:effectLst/>
                <a:latin typeface="futura-pt"/>
              </a:rPr>
              <a:t>Access to water can break the cycle of poverty. </a:t>
            </a:r>
            <a:endParaRPr kumimoji="0" lang="en-US" altLang="en-US" sz="800" b="0" i="0" u="none" strike="noStrike" cap="none" normalizeH="0" baseline="0" dirty="0">
              <a:ln>
                <a:noFill/>
              </a:ln>
              <a:solidFill>
                <a:schemeClr val="tx1"/>
              </a:solidFill>
              <a:effectLst/>
            </a:endParaRPr>
          </a:p>
        </p:txBody>
      </p:sp>
      <p:pic>
        <p:nvPicPr>
          <p:cNvPr id="1026" name="Picture 2" descr="The Water Crisis and Education">
            <a:hlinkClick r:id="rId2"/>
            <a:extLst>
              <a:ext uri="{FF2B5EF4-FFF2-40B4-BE49-F238E27FC236}">
                <a16:creationId xmlns:a16="http://schemas.microsoft.com/office/drawing/2014/main" id="{2D4E40C4-4A3E-4B70-AD18-8DDE875EFE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850" y="-3605213"/>
            <a:ext cx="762000" cy="7620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The Water Crisis and Health">
            <a:hlinkClick r:id="rId3"/>
            <a:extLst>
              <a:ext uri="{FF2B5EF4-FFF2-40B4-BE49-F238E27FC236}">
                <a16:creationId xmlns:a16="http://schemas.microsoft.com/office/drawing/2014/main" id="{07D7A4A4-D027-406C-873A-AB8D92CC5F6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84175" y="474662"/>
            <a:ext cx="762000" cy="13350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The Water Crisis and Hunger">
            <a:hlinkClick r:id="rId4"/>
            <a:extLst>
              <a:ext uri="{FF2B5EF4-FFF2-40B4-BE49-F238E27FC236}">
                <a16:creationId xmlns:a16="http://schemas.microsoft.com/office/drawing/2014/main" id="{3C39D4DB-CB0A-4382-9A2F-6872DC6502C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18850" y="0"/>
            <a:ext cx="7620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9397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500"/>
                                        <p:tgtEl>
                                          <p:spTgt spid="4">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fade">
                                      <p:cBhvr>
                                        <p:cTn id="10" dur="500"/>
                                        <p:tgtEl>
                                          <p:spTgt spid="4">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animEffect transition="in" filter="fade">
                                      <p:cBhvr>
                                        <p:cTn id="13" dur="500"/>
                                        <p:tgtEl>
                                          <p:spTgt spid="4">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4">
                                            <p:txEl>
                                              <p:pRg st="6" end="6"/>
                                            </p:txEl>
                                          </p:spTgt>
                                        </p:tgtEl>
                                        <p:attrNameLst>
                                          <p:attrName>style.visibility</p:attrName>
                                        </p:attrNameLst>
                                      </p:cBhvr>
                                      <p:to>
                                        <p:strVal val="visible"/>
                                      </p:to>
                                    </p:set>
                                    <p:animEffect transition="in" filter="fade">
                                      <p:cBhvr>
                                        <p:cTn id="18" dur="1000"/>
                                        <p:tgtEl>
                                          <p:spTgt spid="4">
                                            <p:txEl>
                                              <p:pRg st="6" end="6"/>
                                            </p:txEl>
                                          </p:spTgt>
                                        </p:tgtEl>
                                      </p:cBhvr>
                                    </p:animEffect>
                                    <p:anim calcmode="lin" valueType="num">
                                      <p:cBhvr>
                                        <p:cTn id="19"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20" dur="1000" fill="hold"/>
                                        <p:tgtEl>
                                          <p:spTgt spid="4">
                                            <p:txEl>
                                              <p:pRg st="6" end="6"/>
                                            </p:txEl>
                                          </p:spTgt>
                                        </p:tgtEl>
                                        <p:attrNameLst>
                                          <p:attrName>ppt_y</p:attrName>
                                        </p:attrNameLst>
                                      </p:cBhvr>
                                      <p:tavLst>
                                        <p:tav tm="0">
                                          <p:val>
                                            <p:strVal val="#ppt_y+.1"/>
                                          </p:val>
                                        </p:tav>
                                        <p:tav tm="100000">
                                          <p:val>
                                            <p:strVal val="#ppt_y"/>
                                          </p:val>
                                        </p:tav>
                                      </p:tavLst>
                                    </p:anim>
                                  </p:childTnLst>
                                </p:cTn>
                              </p:par>
                              <p:par>
                                <p:cTn id="21" presetID="42"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animEffect transition="in" filter="fade">
                                      <p:cBhvr>
                                        <p:cTn id="23" dur="1000"/>
                                        <p:tgtEl>
                                          <p:spTgt spid="4">
                                            <p:txEl>
                                              <p:pRg st="7" end="7"/>
                                            </p:txEl>
                                          </p:spTgt>
                                        </p:tgtEl>
                                      </p:cBhvr>
                                    </p:animEffect>
                                    <p:anim calcmode="lin" valueType="num">
                                      <p:cBhvr>
                                        <p:cTn id="24"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25" dur="1000" fill="hold"/>
                                        <p:tgtEl>
                                          <p:spTgt spid="4">
                                            <p:txEl>
                                              <p:pRg st="7" end="7"/>
                                            </p:txEl>
                                          </p:spTgt>
                                        </p:tgtEl>
                                        <p:attrNameLst>
                                          <p:attrName>ppt_y</p:attrName>
                                        </p:attrNameLst>
                                      </p:cBhvr>
                                      <p:tavLst>
                                        <p:tav tm="0">
                                          <p:val>
                                            <p:strVal val="#ppt_y+.1"/>
                                          </p:val>
                                        </p:tav>
                                        <p:tav tm="100000">
                                          <p:val>
                                            <p:strVal val="#ppt_y"/>
                                          </p:val>
                                        </p:tav>
                                      </p:tavLst>
                                    </p:anim>
                                  </p:childTnLst>
                                </p:cTn>
                              </p:par>
                              <p:par>
                                <p:cTn id="26" presetID="42" presetClass="entr" presetSubtype="0" fill="hold" nodeType="withEffect">
                                  <p:stCondLst>
                                    <p:cond delay="0"/>
                                  </p:stCondLst>
                                  <p:childTnLst>
                                    <p:set>
                                      <p:cBhvr>
                                        <p:cTn id="27" dur="1" fill="hold">
                                          <p:stCondLst>
                                            <p:cond delay="0"/>
                                          </p:stCondLst>
                                        </p:cTn>
                                        <p:tgtEl>
                                          <p:spTgt spid="4">
                                            <p:txEl>
                                              <p:pRg st="8" end="8"/>
                                            </p:txEl>
                                          </p:spTgt>
                                        </p:tgtEl>
                                        <p:attrNameLst>
                                          <p:attrName>style.visibility</p:attrName>
                                        </p:attrNameLst>
                                      </p:cBhvr>
                                      <p:to>
                                        <p:strVal val="visible"/>
                                      </p:to>
                                    </p:set>
                                    <p:animEffect transition="in" filter="fade">
                                      <p:cBhvr>
                                        <p:cTn id="28" dur="1000"/>
                                        <p:tgtEl>
                                          <p:spTgt spid="4">
                                            <p:txEl>
                                              <p:pRg st="8" end="8"/>
                                            </p:txEl>
                                          </p:spTgt>
                                        </p:tgtEl>
                                      </p:cBhvr>
                                    </p:animEffect>
                                    <p:anim calcmode="lin" valueType="num">
                                      <p:cBhvr>
                                        <p:cTn id="29"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4">
                                            <p:txEl>
                                              <p:pRg st="10" end="10"/>
                                            </p:txEl>
                                          </p:spTgt>
                                        </p:tgtEl>
                                        <p:attrNameLst>
                                          <p:attrName>style.visibility</p:attrName>
                                        </p:attrNameLst>
                                      </p:cBhvr>
                                      <p:to>
                                        <p:strVal val="visible"/>
                                      </p:to>
                                    </p:set>
                                    <p:animEffect transition="in" filter="wipe(down)">
                                      <p:cBhvr>
                                        <p:cTn id="35" dur="500"/>
                                        <p:tgtEl>
                                          <p:spTgt spid="4">
                                            <p:txEl>
                                              <p:pRg st="10" end="10"/>
                                            </p:txEl>
                                          </p:spTgt>
                                        </p:tgtEl>
                                      </p:cBhvr>
                                    </p:animEffect>
                                  </p:childTnLst>
                                </p:cTn>
                              </p:par>
                              <p:par>
                                <p:cTn id="36" presetID="22" presetClass="entr" presetSubtype="4" fill="hold" nodeType="withEffect">
                                  <p:stCondLst>
                                    <p:cond delay="0"/>
                                  </p:stCondLst>
                                  <p:childTnLst>
                                    <p:set>
                                      <p:cBhvr>
                                        <p:cTn id="37" dur="1" fill="hold">
                                          <p:stCondLst>
                                            <p:cond delay="0"/>
                                          </p:stCondLst>
                                        </p:cTn>
                                        <p:tgtEl>
                                          <p:spTgt spid="4">
                                            <p:txEl>
                                              <p:pRg st="11" end="11"/>
                                            </p:txEl>
                                          </p:spTgt>
                                        </p:tgtEl>
                                        <p:attrNameLst>
                                          <p:attrName>style.visibility</p:attrName>
                                        </p:attrNameLst>
                                      </p:cBhvr>
                                      <p:to>
                                        <p:strVal val="visible"/>
                                      </p:to>
                                    </p:set>
                                    <p:animEffect transition="in" filter="wipe(down)">
                                      <p:cBhvr>
                                        <p:cTn id="38" dur="500"/>
                                        <p:tgtEl>
                                          <p:spTgt spid="4">
                                            <p:txEl>
                                              <p:pRg st="11" end="11"/>
                                            </p:txEl>
                                          </p:spTgt>
                                        </p:tgtEl>
                                      </p:cBhvr>
                                    </p:animEffect>
                                  </p:childTnLst>
                                </p:cTn>
                              </p:par>
                              <p:par>
                                <p:cTn id="39" presetID="22" presetClass="entr" presetSubtype="4" fill="hold" nodeType="withEffect">
                                  <p:stCondLst>
                                    <p:cond delay="0"/>
                                  </p:stCondLst>
                                  <p:childTnLst>
                                    <p:set>
                                      <p:cBhvr>
                                        <p:cTn id="40" dur="1" fill="hold">
                                          <p:stCondLst>
                                            <p:cond delay="0"/>
                                          </p:stCondLst>
                                        </p:cTn>
                                        <p:tgtEl>
                                          <p:spTgt spid="4">
                                            <p:txEl>
                                              <p:pRg st="12" end="12"/>
                                            </p:txEl>
                                          </p:spTgt>
                                        </p:tgtEl>
                                        <p:attrNameLst>
                                          <p:attrName>style.visibility</p:attrName>
                                        </p:attrNameLst>
                                      </p:cBhvr>
                                      <p:to>
                                        <p:strVal val="visible"/>
                                      </p:to>
                                    </p:set>
                                    <p:animEffect transition="in" filter="wipe(down)">
                                      <p:cBhvr>
                                        <p:cTn id="41" dur="500"/>
                                        <p:tgtEl>
                                          <p:spTgt spid="4">
                                            <p:txEl>
                                              <p:pRg st="12" end="1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4">
                                            <p:txEl>
                                              <p:pRg st="13" end="13"/>
                                            </p:txEl>
                                          </p:spTgt>
                                        </p:tgtEl>
                                        <p:attrNameLst>
                                          <p:attrName>style.visibility</p:attrName>
                                        </p:attrNameLst>
                                      </p:cBhvr>
                                      <p:to>
                                        <p:strVal val="visible"/>
                                      </p:to>
                                    </p:set>
                                  </p:childTnLst>
                                </p:cTn>
                              </p:par>
                              <p:par>
                                <p:cTn id="46" presetID="1" presetClass="entr" presetSubtype="0" fill="hold" nodeType="withEffect">
                                  <p:stCondLst>
                                    <p:cond delay="0"/>
                                  </p:stCondLst>
                                  <p:childTnLst>
                                    <p:set>
                                      <p:cBhvr>
                                        <p:cTn id="47"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FFA02-E473-490C-B4CE-62D9449DA8E2}"/>
              </a:ext>
            </a:extLst>
          </p:cNvPr>
          <p:cNvSpPr>
            <a:spLocks noGrp="1"/>
          </p:cNvSpPr>
          <p:nvPr>
            <p:ph type="title"/>
          </p:nvPr>
        </p:nvSpPr>
        <p:spPr/>
        <p:txBody>
          <a:bodyPr/>
          <a:lstStyle/>
          <a:p>
            <a:r>
              <a:rPr lang="en-US" dirty="0"/>
              <a:t>Education</a:t>
            </a:r>
          </a:p>
        </p:txBody>
      </p:sp>
      <p:sp>
        <p:nvSpPr>
          <p:cNvPr id="3" name="Content Placeholder 2">
            <a:extLst>
              <a:ext uri="{FF2B5EF4-FFF2-40B4-BE49-F238E27FC236}">
                <a16:creationId xmlns:a16="http://schemas.microsoft.com/office/drawing/2014/main" id="{252C4FA5-F503-4066-8301-4EE74685CF79}"/>
              </a:ext>
            </a:extLst>
          </p:cNvPr>
          <p:cNvSpPr>
            <a:spLocks noGrp="1"/>
          </p:cNvSpPr>
          <p:nvPr>
            <p:ph idx="1"/>
          </p:nvPr>
        </p:nvSpPr>
        <p:spPr/>
        <p:txBody>
          <a:bodyPr>
            <a:normAutofit lnSpcReduction="10000"/>
          </a:bodyPr>
          <a:lstStyle/>
          <a:p>
            <a:r>
              <a:rPr lang="en-US" dirty="0"/>
              <a:t>Education is critical for breaking the cycle of poverty and yet over half of the world's schools lack access to safe water and sanitation facilities.</a:t>
            </a:r>
          </a:p>
          <a:p>
            <a:r>
              <a:rPr lang="en-US" dirty="0"/>
              <a:t>For girls, the situation is especially troublesome. If schools do not have proper toilets, girls drop out once they reach puberty. Further, it is typically the responsibility of the women to fetch water thus limiting their access to both education and business opportunities. Think about it: everyday, women and young girls carry more than 40 pounds of dirty water from sources over 4 miles away from their homes. This leaves little time for education which is critical to changing the long term prospects of developing nations. </a:t>
            </a:r>
          </a:p>
          <a:p>
            <a:endParaRPr lang="en-US" dirty="0"/>
          </a:p>
        </p:txBody>
      </p:sp>
    </p:spTree>
    <p:extLst>
      <p:ext uri="{BB962C8B-B14F-4D97-AF65-F5344CB8AC3E}">
        <p14:creationId xmlns:p14="http://schemas.microsoft.com/office/powerpoint/2010/main" val="807463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64DE7D-5AAD-4E20-9637-8B9D2BA55B1F}"/>
              </a:ext>
            </a:extLst>
          </p:cNvPr>
          <p:cNvSpPr>
            <a:spLocks noGrp="1"/>
          </p:cNvSpPr>
          <p:nvPr>
            <p:ph type="title"/>
          </p:nvPr>
        </p:nvSpPr>
        <p:spPr/>
        <p:txBody>
          <a:bodyPr/>
          <a:lstStyle/>
          <a:p>
            <a:r>
              <a:rPr lang="en-US" dirty="0"/>
              <a:t>Health</a:t>
            </a:r>
          </a:p>
        </p:txBody>
      </p:sp>
      <p:sp>
        <p:nvSpPr>
          <p:cNvPr id="3" name="Content Placeholder 2">
            <a:extLst>
              <a:ext uri="{FF2B5EF4-FFF2-40B4-BE49-F238E27FC236}">
                <a16:creationId xmlns:a16="http://schemas.microsoft.com/office/drawing/2014/main" id="{9FFF5156-3114-4D59-8421-9906351FCE85}"/>
              </a:ext>
            </a:extLst>
          </p:cNvPr>
          <p:cNvSpPr>
            <a:spLocks noGrp="1"/>
          </p:cNvSpPr>
          <p:nvPr>
            <p:ph idx="1"/>
          </p:nvPr>
        </p:nvSpPr>
        <p:spPr/>
        <p:txBody>
          <a:bodyPr/>
          <a:lstStyle/>
          <a:p>
            <a:r>
              <a:rPr lang="en-US" dirty="0"/>
              <a:t>Did you know that half of the world's hospital beds are filled with people suffering from a water-related disease? </a:t>
            </a:r>
          </a:p>
          <a:p>
            <a:r>
              <a:rPr lang="en-US" dirty="0"/>
              <a:t>In developing countries, about 80% of illnesses are linked to poor water and sanitation conditions. </a:t>
            </a:r>
          </a:p>
          <a:p>
            <a:r>
              <a:rPr lang="en-US" dirty="0"/>
              <a:t>1 out of every 5 deaths under the age of 5 worldwide is due to a water-related disease. </a:t>
            </a:r>
          </a:p>
          <a:p>
            <a:r>
              <a:rPr lang="en-US" dirty="0"/>
              <a:t>Clean and safe water is essential to healthy living</a:t>
            </a:r>
          </a:p>
        </p:txBody>
      </p:sp>
    </p:spTree>
    <p:extLst>
      <p:ext uri="{BB962C8B-B14F-4D97-AF65-F5344CB8AC3E}">
        <p14:creationId xmlns:p14="http://schemas.microsoft.com/office/powerpoint/2010/main" val="427271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79AA6-6F95-45D1-A956-ADC8D39722AF}"/>
              </a:ext>
            </a:extLst>
          </p:cNvPr>
          <p:cNvSpPr>
            <a:spLocks noGrp="1"/>
          </p:cNvSpPr>
          <p:nvPr>
            <p:ph type="title"/>
          </p:nvPr>
        </p:nvSpPr>
        <p:spPr/>
        <p:txBody>
          <a:bodyPr/>
          <a:lstStyle/>
          <a:p>
            <a:r>
              <a:rPr lang="en-US" dirty="0"/>
              <a:t>Hunger</a:t>
            </a:r>
          </a:p>
        </p:txBody>
      </p:sp>
      <p:sp>
        <p:nvSpPr>
          <p:cNvPr id="3" name="Content Placeholder 2">
            <a:extLst>
              <a:ext uri="{FF2B5EF4-FFF2-40B4-BE49-F238E27FC236}">
                <a16:creationId xmlns:a16="http://schemas.microsoft.com/office/drawing/2014/main" id="{65D7455A-C0A2-4D30-AA7B-162AECC44ED0}"/>
              </a:ext>
            </a:extLst>
          </p:cNvPr>
          <p:cNvSpPr>
            <a:spLocks noGrp="1"/>
          </p:cNvSpPr>
          <p:nvPr>
            <p:ph idx="1"/>
          </p:nvPr>
        </p:nvSpPr>
        <p:spPr/>
        <p:txBody>
          <a:bodyPr/>
          <a:lstStyle/>
          <a:p>
            <a:r>
              <a:rPr lang="en-US" dirty="0"/>
              <a:t>Water is fundamental to relieving hunger in the developing world. It takes huge amounts of water to grow food. </a:t>
            </a:r>
          </a:p>
          <a:p>
            <a:r>
              <a:rPr lang="en-US" dirty="0"/>
              <a:t>Globally we use 70% of our water sources for agriculture and irrigation, and only 10% on domestic uses.</a:t>
            </a:r>
          </a:p>
          <a:p>
            <a:r>
              <a:rPr lang="en-US" dirty="0"/>
              <a:t>84% of people who don't have access to improved water, also live in rural areas, where they live principally through subsistence agriculture.</a:t>
            </a:r>
          </a:p>
          <a:p>
            <a:endParaRPr lang="en-US" dirty="0"/>
          </a:p>
        </p:txBody>
      </p:sp>
    </p:spTree>
    <p:extLst>
      <p:ext uri="{BB962C8B-B14F-4D97-AF65-F5344CB8AC3E}">
        <p14:creationId xmlns:p14="http://schemas.microsoft.com/office/powerpoint/2010/main" val="2809507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6232-7CD4-44EE-BA58-DFED63729940}"/>
              </a:ext>
            </a:extLst>
          </p:cNvPr>
          <p:cNvSpPr>
            <a:spLocks noGrp="1"/>
          </p:cNvSpPr>
          <p:nvPr>
            <p:ph type="title"/>
          </p:nvPr>
        </p:nvSpPr>
        <p:spPr/>
        <p:txBody>
          <a:bodyPr/>
          <a:lstStyle/>
          <a:p>
            <a:r>
              <a:rPr lang="en-US" dirty="0"/>
              <a:t>poverty</a:t>
            </a:r>
          </a:p>
        </p:txBody>
      </p:sp>
      <p:sp>
        <p:nvSpPr>
          <p:cNvPr id="3" name="Content Placeholder 2">
            <a:extLst>
              <a:ext uri="{FF2B5EF4-FFF2-40B4-BE49-F238E27FC236}">
                <a16:creationId xmlns:a16="http://schemas.microsoft.com/office/drawing/2014/main" id="{BC218281-9548-49DE-B4A3-9B797A666775}"/>
              </a:ext>
            </a:extLst>
          </p:cNvPr>
          <p:cNvSpPr>
            <a:spLocks noGrp="1"/>
          </p:cNvSpPr>
          <p:nvPr>
            <p:ph idx="1"/>
          </p:nvPr>
        </p:nvSpPr>
        <p:spPr/>
        <p:txBody>
          <a:bodyPr/>
          <a:lstStyle/>
          <a:p>
            <a:r>
              <a:rPr lang="en-US" dirty="0"/>
              <a:t>One of the greatest causes of poverty is also the most overlooked...the lack of access to clean drinking water.</a:t>
            </a:r>
          </a:p>
          <a:p>
            <a:r>
              <a:rPr lang="en-US" dirty="0"/>
              <a:t>With unclean water sources often miles from villages, many of the able-bodied members of a community are forced to spend hours each day simply finding and transporting water.</a:t>
            </a:r>
          </a:p>
          <a:p>
            <a:r>
              <a:rPr lang="en-US" dirty="0"/>
              <a:t>The typical container used for water collection in Africa, the jerry can, weighs over 40 pounds when it's completely full.</a:t>
            </a:r>
          </a:p>
        </p:txBody>
      </p:sp>
    </p:spTree>
    <p:extLst>
      <p:ext uri="{BB962C8B-B14F-4D97-AF65-F5344CB8AC3E}">
        <p14:creationId xmlns:p14="http://schemas.microsoft.com/office/powerpoint/2010/main" val="1383119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1">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4" name="Title 3"/>
          <p:cNvSpPr>
            <a:spLocks noGrp="1"/>
          </p:cNvSpPr>
          <p:nvPr>
            <p:ph type="title"/>
          </p:nvPr>
        </p:nvSpPr>
        <p:spPr>
          <a:xfrm>
            <a:off x="812205" y="804519"/>
            <a:ext cx="3241820" cy="4431360"/>
          </a:xfrm>
        </p:spPr>
        <p:txBody>
          <a:bodyPr anchor="ctr">
            <a:normAutofit/>
          </a:bodyPr>
          <a:lstStyle/>
          <a:p>
            <a:r>
              <a:rPr lang="en-US" b="1" i="1" u="sng" dirty="0"/>
              <a:t>Water Scarcity Articles</a:t>
            </a:r>
          </a:p>
        </p:txBody>
      </p:sp>
      <p:cxnSp>
        <p:nvCxnSpPr>
          <p:cNvPr id="14" name="Straight Connector 13">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637863" y="804520"/>
            <a:ext cx="6102559" cy="4431359"/>
          </a:xfrm>
        </p:spPr>
        <p:txBody>
          <a:bodyPr anchor="ctr">
            <a:normAutofit/>
          </a:bodyPr>
          <a:lstStyle/>
          <a:p>
            <a:r>
              <a:rPr lang="en-US" dirty="0">
                <a:hlinkClick r:id="rId2"/>
              </a:rPr>
              <a:t>Water Crisis Questions 1-7</a:t>
            </a:r>
            <a:endParaRPr lang="en-US" dirty="0"/>
          </a:p>
          <a:p>
            <a:r>
              <a:rPr lang="en-US" dirty="0">
                <a:hlinkClick r:id="rId3"/>
              </a:rPr>
              <a:t>Water Crisis Questions 8-11</a:t>
            </a:r>
            <a:endParaRPr lang="en-US" dirty="0"/>
          </a:p>
          <a:p>
            <a:r>
              <a:rPr lang="en-US" dirty="0">
                <a:hlinkClick r:id="rId4"/>
              </a:rPr>
              <a:t>Water Crisis-Statistics &amp; Figures </a:t>
            </a:r>
            <a:endParaRPr lang="en-US" dirty="0"/>
          </a:p>
          <a:p>
            <a:r>
              <a:rPr lang="en-US" dirty="0">
                <a:hlinkClick r:id="rId5"/>
              </a:rPr>
              <a:t>Groundwater Conservation</a:t>
            </a:r>
            <a:endParaRPr lang="en-US" dirty="0"/>
          </a:p>
          <a:p>
            <a:r>
              <a:rPr lang="en-US" dirty="0">
                <a:hlinkClick r:id="rId6"/>
              </a:rPr>
              <a:t>Leakage Reduction in a City</a:t>
            </a:r>
            <a:endParaRPr lang="en-US" dirty="0"/>
          </a:p>
          <a:p>
            <a:r>
              <a:rPr lang="en-US" dirty="0">
                <a:hlinkClick r:id="rId7"/>
              </a:rPr>
              <a:t>Water Recycling in Paper Production</a:t>
            </a:r>
            <a:endParaRPr lang="en-US" dirty="0"/>
          </a:p>
          <a:p>
            <a:r>
              <a:rPr lang="en-US" dirty="0">
                <a:hlinkClick r:id="rId8"/>
              </a:rPr>
              <a:t>Nevada Water Conservation</a:t>
            </a:r>
            <a:endParaRPr lang="en-US" dirty="0"/>
          </a:p>
          <a:p>
            <a:r>
              <a:rPr lang="en-US" dirty="0">
                <a:hlinkClick r:id="rId9"/>
              </a:rPr>
              <a:t>Change in Water Behavior</a:t>
            </a:r>
            <a:endParaRPr lang="en-US" dirty="0"/>
          </a:p>
        </p:txBody>
      </p:sp>
      <p:pic>
        <p:nvPicPr>
          <p:cNvPr id="16" name="Picture 15">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10">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2919177939"/>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858ECE2990EE84BB9B8D6A7C6DE4858" ma:contentTypeVersion="4" ma:contentTypeDescription="Create a new document." ma:contentTypeScope="" ma:versionID="e1992c68cc64357bfbc186979e5aebff">
  <xsd:schema xmlns:xsd="http://www.w3.org/2001/XMLSchema" xmlns:xs="http://www.w3.org/2001/XMLSchema" xmlns:p="http://schemas.microsoft.com/office/2006/metadata/properties" xmlns:ns2="267d53de-f184-4500-8ae4-6973c12a3407" targetNamespace="http://schemas.microsoft.com/office/2006/metadata/properties" ma:root="true" ma:fieldsID="d3a92fd27c1b6bffbb6cffae68309b30" ns2:_="">
    <xsd:import namespace="267d53de-f184-4500-8ae4-6973c12a340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7d53de-f184-4500-8ae4-6973c12a340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17CFF75-AB41-46A3-9B81-8CA419514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7d53de-f184-4500-8ae4-6973c12a340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C6C6ED0-1927-405B-B1E4-B423EEA02F29}">
  <ds:schemaRefs>
    <ds:schemaRef ds:uri="http://schemas.microsoft.com/sharepoint/v3/contenttype/forms"/>
  </ds:schemaRefs>
</ds:datastoreItem>
</file>

<file path=customXml/itemProps3.xml><?xml version="1.0" encoding="utf-8"?>
<ds:datastoreItem xmlns:ds="http://schemas.openxmlformats.org/officeDocument/2006/customXml" ds:itemID="{92FD9E22-2BED-4701-8FA6-BEAE89018C26}">
  <ds:schemaRefs>
    <ds:schemaRef ds:uri="http://www.w3.org/XML/1998/namespace"/>
    <ds:schemaRef ds:uri="http://schemas.microsoft.com/office/infopath/2007/PartnerControls"/>
    <ds:schemaRef ds:uri="http://schemas.microsoft.com/office/2006/documentManagement/types"/>
    <ds:schemaRef ds:uri="http://purl.org/dc/dcmitype/"/>
    <ds:schemaRef ds:uri="http://schemas.openxmlformats.org/package/2006/metadata/core-properties"/>
    <ds:schemaRef ds:uri="http://purl.org/dc/elements/1.1/"/>
    <ds:schemaRef ds:uri="http://schemas.microsoft.com/office/2006/metadata/properties"/>
    <ds:schemaRef ds:uri="267d53de-f184-4500-8ae4-6973c12a3407"/>
    <ds:schemaRef ds:uri="http://purl.org/dc/terms/"/>
  </ds:schemaRefs>
</ds:datastoreItem>
</file>

<file path=docProps/app.xml><?xml version="1.0" encoding="utf-8"?>
<Properties xmlns="http://schemas.openxmlformats.org/officeDocument/2006/extended-properties" xmlns:vt="http://schemas.openxmlformats.org/officeDocument/2006/docPropsVTypes">
  <Template>Gallery</Template>
  <TotalTime>130</TotalTime>
  <Words>388</Words>
  <Application>Microsoft Office PowerPoint</Application>
  <PresentationFormat>Widescreen</PresentationFormat>
  <Paragraphs>43</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futura-pt</vt:lpstr>
      <vt:lpstr>Gill Sans MT</vt:lpstr>
      <vt:lpstr>Gallery</vt:lpstr>
      <vt:lpstr>Water Issues </vt:lpstr>
      <vt:lpstr>PowerPoint Presentation</vt:lpstr>
      <vt:lpstr>Education</vt:lpstr>
      <vt:lpstr>Health</vt:lpstr>
      <vt:lpstr>Hunger</vt:lpstr>
      <vt:lpstr>poverty</vt:lpstr>
      <vt:lpstr>Water Scarcity Articles</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Parsons</dc:creator>
  <cp:lastModifiedBy>John Burgess</cp:lastModifiedBy>
  <cp:revision>6</cp:revision>
  <dcterms:created xsi:type="dcterms:W3CDTF">2018-08-22T13:06:25Z</dcterms:created>
  <dcterms:modified xsi:type="dcterms:W3CDTF">2019-11-11T14:09:19Z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0x0101000858ECE2990EE84BB9B8D6A7C6DE4858</vt:lpwstr>
  </property>
</Properties>
</file>