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Quattrocento" panose="020B0604020202020204" charset="0"/>
      <p:regular r:id="rId16"/>
      <p:bold r:id="rId17"/>
    </p:embeddedFont>
    <p:embeddedFont>
      <p:font typeface="Questrial" panose="020B0604020202020204" charset="0"/>
      <p:regular r:id="rId18"/>
    </p:embeddedFont>
    <p:embeddedFont>
      <p:font typeface="Wingdings 3" panose="05040102010807070707" pitchFamily="18" charset="2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72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2844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99706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9713433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150928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5426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9206570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83184565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49891211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388051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407591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00867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76474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05285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5034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47925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44176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21460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5090008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200" b="0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705012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p_projec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kIID5FDi2JQ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23.jpg"/><Relationship Id="rId5" Type="http://schemas.openxmlformats.org/officeDocument/2006/relationships/image" Target="../media/image5.png"/><Relationship Id="rId10" Type="http://schemas.openxmlformats.org/officeDocument/2006/relationships/image" Target="../media/image22.gif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ctrTitle"/>
          </p:nvPr>
        </p:nvSpPr>
        <p:spPr>
          <a:xfrm>
            <a:off x="485775" y="1454964"/>
            <a:ext cx="2806065" cy="3308840"/>
          </a:xfrm>
          <a:prstGeom prst="rect">
            <a:avLst/>
          </a:prstGeom>
        </p:spPr>
        <p:txBody>
          <a:bodyPr lIns="91425" tIns="45700" rIns="91425" bIns="45700" anchorCtr="0">
            <a:norm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sz="33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The Geographer’s Eye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subTitle" idx="1"/>
          </p:nvPr>
        </p:nvSpPr>
        <p:spPr>
          <a:xfrm>
            <a:off x="485775" y="4763803"/>
            <a:ext cx="2504461" cy="1464378"/>
          </a:xfrm>
          <a:prstGeom prst="rect">
            <a:avLst/>
          </a:prstGeom>
        </p:spPr>
        <p:txBody>
          <a:bodyPr lIns="91425" tIns="45700" rIns="91425" bIns="45700" anchorCtr="0">
            <a:normAutofit/>
          </a:bodyPr>
          <a:lstStyle/>
          <a:p>
            <a:pPr marL="0" marR="0" lvl="0" indent="0" rtl="0">
              <a:spcBef>
                <a:spcPts val="56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600" b="0" i="0" u="none" strike="noStrike" cap="none" dirty="0">
                <a:latin typeface="Questrial"/>
                <a:ea typeface="Questrial"/>
                <a:cs typeface="Questrial"/>
                <a:sym typeface="Questrial"/>
              </a:rPr>
              <a:t>Latitude &amp; Longitude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4">
            <a:extLst/>
          </a:blip>
          <a:srcRect l="15174" r="17676" b="2"/>
          <a:stretch/>
        </p:blipFill>
        <p:spPr>
          <a:xfrm>
            <a:off x="3476011" y="10"/>
            <a:ext cx="5667989" cy="6857990"/>
          </a:xfrm>
          <a:prstGeom prst="rect">
            <a:avLst/>
          </a:prstGeom>
          <a:noFill/>
        </p:spPr>
      </p:pic>
      <p:sp>
        <p:nvSpPr>
          <p:cNvPr id="134" name="Rectangle 133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86698" y="629266"/>
            <a:ext cx="3124882" cy="1622321"/>
          </a:xfrm>
          <a:prstGeom prst="rect">
            <a:avLst/>
          </a:prstGeom>
        </p:spPr>
        <p:txBody>
          <a:bodyPr lIns="91425" tIns="45700" rIns="91425" bIns="45700" anchorCtr="0">
            <a:norm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r>
              <a:rPr lang="en-US" b="0" i="0" u="none" strike="noStrike" cap="none">
                <a:solidFill>
                  <a:srgbClr val="EBEBEB"/>
                </a:solidFill>
                <a:latin typeface="Questrial"/>
                <a:ea typeface="Questrial"/>
                <a:cs typeface="Questrial"/>
                <a:sym typeface="Questrial"/>
              </a:rPr>
              <a:t>Essential ?</a:t>
            </a:r>
          </a:p>
        </p:txBody>
      </p:sp>
      <p:sp>
        <p:nvSpPr>
          <p:cNvPr id="79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264" name="Shape 264"/>
          <p:cNvPicPr preferRelativeResize="0"/>
          <p:nvPr/>
        </p:nvPicPr>
        <p:blipFill rotWithShape="1">
          <a:blip r:embed="rId3">
            <a:extLst/>
          </a:blip>
          <a:stretch/>
        </p:blipFill>
        <p:spPr>
          <a:xfrm>
            <a:off x="4570494" y="1299826"/>
            <a:ext cx="4087416" cy="4258344"/>
          </a:xfrm>
          <a:prstGeom prst="rect">
            <a:avLst/>
          </a:prstGeom>
          <a:noFill/>
          <a:effectLst/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3" name="Shape 263"/>
          <p:cNvSpPr txBox="1">
            <a:spLocks noGrp="1"/>
          </p:cNvSpPr>
          <p:nvPr>
            <p:ph idx="1"/>
          </p:nvPr>
        </p:nvSpPr>
        <p:spPr>
          <a:xfrm>
            <a:off x="486698" y="2438400"/>
            <a:ext cx="3124882" cy="3785419"/>
          </a:xfrm>
          <a:prstGeom prst="rect">
            <a:avLst/>
          </a:prstGeom>
        </p:spPr>
        <p:txBody>
          <a:bodyPr lIns="91425" tIns="45700" rIns="91425" bIns="45700" anchorCtr="0">
            <a:normAutofit/>
          </a:bodyPr>
          <a:lstStyle/>
          <a:p>
            <a:pPr marL="342900" marR="0" lvl="0" indent="-279400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Noto Sans Symbols"/>
              <a:buChar char="○"/>
            </a:pPr>
            <a:r>
              <a:rPr lang="en-US" b="0" i="0" u="none" strike="noStrike" cap="none">
                <a:solidFill>
                  <a:srgbClr val="EBEBEB"/>
                </a:solidFill>
                <a:latin typeface="Questrial"/>
                <a:ea typeface="Questrial"/>
                <a:cs typeface="Questrial"/>
                <a:sym typeface="Questrial"/>
              </a:rPr>
              <a:t>How do you use latitude and longitude to read  map?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97" name="Oval 96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485775" y="452718"/>
            <a:ext cx="3573920" cy="14005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defTabSz="457200">
              <a:buClr>
                <a:schemeClr val="accent1"/>
              </a:buClr>
              <a:buSzPct val="25000"/>
            </a:pPr>
            <a:r>
              <a:rPr lang="en-US" u="none" strike="noStrike" cap="none">
                <a:sym typeface="Questrial"/>
              </a:rPr>
              <a:t>Vocabulary</a:t>
            </a: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8">
            <a:extLst/>
          </a:blip>
          <a:srcRect r="12475" b="2"/>
          <a:stretch/>
        </p:blipFill>
        <p:spPr>
          <a:xfrm>
            <a:off x="4577567" y="-2"/>
            <a:ext cx="4565278" cy="3429461"/>
          </a:xfrm>
          <a:prstGeom prst="rect">
            <a:avLst/>
          </a:prstGeom>
          <a:noFill/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C4FC9395-363F-4303-9B88-F5B9F15A2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8" name="Shape 278"/>
          <p:cNvSpPr txBox="1">
            <a:spLocks noGrp="1"/>
          </p:cNvSpPr>
          <p:nvPr>
            <p:ph sz="half" idx="1"/>
          </p:nvPr>
        </p:nvSpPr>
        <p:spPr>
          <a:xfrm>
            <a:off x="485775" y="2052918"/>
            <a:ext cx="3573184" cy="4195481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/>
          <a:p>
            <a:pPr marL="342900" marR="0" lvl="0" indent="-279400" defTabSz="457200">
              <a:lnSpc>
                <a:spcPct val="90000"/>
              </a:lnSpc>
            </a:pPr>
            <a:r>
              <a:rPr lang="en-US" u="none" strike="noStrike" cap="none">
                <a:sym typeface="Questrial"/>
              </a:rPr>
              <a:t>Map – flat representation of Earth, or a portion of it.</a:t>
            </a:r>
          </a:p>
          <a:p>
            <a:pPr marL="342900" marR="0" lvl="0" indent="-279400" defTabSz="457200">
              <a:lnSpc>
                <a:spcPct val="90000"/>
              </a:lnSpc>
            </a:pPr>
            <a:r>
              <a:rPr lang="en-US" u="none" strike="noStrike" cap="none">
                <a:sym typeface="Questrial"/>
              </a:rPr>
              <a:t>Latitude – imaginary horizontal lines, running East &amp; West, parallel to the equator, and measuring North &amp; South of equator.</a:t>
            </a:r>
          </a:p>
          <a:p>
            <a:pPr marL="342900" marR="0" lvl="0" indent="-279400" defTabSz="457200">
              <a:lnSpc>
                <a:spcPct val="90000"/>
              </a:lnSpc>
            </a:pPr>
            <a:r>
              <a:rPr lang="en-US" u="none" strike="noStrike" cap="none">
                <a:sym typeface="Questrial"/>
              </a:rPr>
              <a:t>Longitude – imaginary vertical lines, running North &amp; South, measuring distances East &amp; West of the Prime Meridian.</a:t>
            </a:r>
          </a:p>
          <a:p>
            <a:pPr marL="342900" marR="0" lvl="0" indent="-279400" defTabSz="457200">
              <a:lnSpc>
                <a:spcPct val="90000"/>
              </a:lnSpc>
            </a:pPr>
            <a:r>
              <a:rPr lang="en-US" u="none" strike="noStrike" cap="none">
                <a:sym typeface="Questrial"/>
              </a:rPr>
              <a:t>Hemisphere – half a sphere or object.</a:t>
            </a:r>
          </a:p>
        </p:txBody>
      </p:sp>
      <p:pic>
        <p:nvPicPr>
          <p:cNvPr id="279" name="Shape 279"/>
          <p:cNvPicPr preferRelativeResize="0">
            <a:picLocks noGrp="1"/>
          </p:cNvPicPr>
          <p:nvPr>
            <p:ph sz="half" idx="2"/>
          </p:nvPr>
        </p:nvPicPr>
        <p:blipFill rotWithShape="1">
          <a:blip r:embed="rId9">
            <a:extLst/>
          </a:blip>
          <a:srcRect r="-2" b="1828"/>
          <a:stretch/>
        </p:blipFill>
        <p:spPr>
          <a:xfrm>
            <a:off x="4577567" y="3429460"/>
            <a:ext cx="4565278" cy="3428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>
            <a:extLst>
              <a:ext uri="{FF2B5EF4-FFF2-40B4-BE49-F238E27FC236}">
                <a16:creationId xmlns:a16="http://schemas.microsoft.com/office/drawing/2014/main" id="{0F7302AF-86B9-441B-8D24-AC382E2A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99A2A6C2-D371-4C6B-B50F-CC71C6D01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06" name="Oval 105">
            <a:extLst>
              <a:ext uri="{FF2B5EF4-FFF2-40B4-BE49-F238E27FC236}">
                <a16:creationId xmlns:a16="http://schemas.microsoft.com/office/drawing/2014/main" id="{5F07A6A6-E44B-411E-AA18-65E481136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8CC3468F-5EED-42B0-8507-F30360E1D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591711EE-029D-453C-9AE9-E87829F1D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5D5A8E14-301B-40C0-A174-D2232EF95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3124185" cy="14005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defTabSz="457200">
              <a:buClr>
                <a:schemeClr val="accent1"/>
              </a:buClr>
              <a:buSzPct val="25000"/>
            </a:pPr>
            <a:r>
              <a:rPr lang="en-US" u="none" strike="noStrike" cap="none">
                <a:sym typeface="Questrial"/>
              </a:rPr>
              <a:t>Vocab. Continued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01F06C3F-35EE-478B-B96B-1247519C7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6" name="Freeform 23">
            <a:extLst>
              <a:ext uri="{FF2B5EF4-FFF2-40B4-BE49-F238E27FC236}">
                <a16:creationId xmlns:a16="http://schemas.microsoft.com/office/drawing/2014/main" id="{72742D7C-18EF-4DDC-B3B1-7D394C348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" name="Shape 286"/>
          <p:cNvPicPr preferRelativeResize="0">
            <a:picLocks noGrp="1"/>
          </p:cNvPicPr>
          <p:nvPr>
            <p:ph sz="half" idx="2"/>
          </p:nvPr>
        </p:nvPicPr>
        <p:blipFill rotWithShape="1">
          <a:blip r:embed="rId8">
            <a:extLst/>
          </a:blip>
          <a:stretch/>
        </p:blipFill>
        <p:spPr>
          <a:xfrm>
            <a:off x="4570807" y="1262690"/>
            <a:ext cx="4087103" cy="2012219"/>
          </a:xfrm>
          <a:prstGeom prst="rect">
            <a:avLst/>
          </a:prstGeom>
          <a:noFill/>
          <a:effectLst/>
        </p:spPr>
      </p:pic>
      <p:sp>
        <p:nvSpPr>
          <p:cNvPr id="118" name="Rectangle 117">
            <a:extLst>
              <a:ext uri="{FF2B5EF4-FFF2-40B4-BE49-F238E27FC236}">
                <a16:creationId xmlns:a16="http://schemas.microsoft.com/office/drawing/2014/main" id="{5DFB004C-C794-45CE-846D-166C532D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9" name="Shape 289"/>
          <p:cNvSpPr txBox="1">
            <a:spLocks noGrp="1"/>
          </p:cNvSpPr>
          <p:nvPr>
            <p:ph sz="half" idx="1"/>
          </p:nvPr>
        </p:nvSpPr>
        <p:spPr>
          <a:xfrm>
            <a:off x="484584" y="2052918"/>
            <a:ext cx="3123860" cy="4195481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/>
          <a:p>
            <a:pPr marL="342900" marR="0" lvl="0" indent="-279400" defTabSz="457200">
              <a:lnSpc>
                <a:spcPct val="90000"/>
              </a:lnSpc>
            </a:pPr>
            <a:r>
              <a:rPr lang="en-US" sz="1300" u="none" strike="noStrike" cap="none">
                <a:sym typeface="Questrial"/>
              </a:rPr>
              <a:t>Equator – measurement of 0* N/S, where the sun hits the Earth most directly.</a:t>
            </a:r>
          </a:p>
          <a:p>
            <a:pPr marL="342900" marR="0" lvl="0" indent="-279400" defTabSz="457200">
              <a:lnSpc>
                <a:spcPct val="90000"/>
              </a:lnSpc>
            </a:pPr>
            <a:r>
              <a:rPr lang="en-US" sz="1300" u="none" strike="noStrike" cap="none">
                <a:sym typeface="Questrial"/>
              </a:rPr>
              <a:t>Tropic of Cancer/Capricorn – where colder air descends back to Earth</a:t>
            </a:r>
          </a:p>
          <a:p>
            <a:pPr marL="640080" marR="0" lvl="1" indent="-284480" defTabSz="457200">
              <a:lnSpc>
                <a:spcPct val="90000"/>
              </a:lnSpc>
            </a:pPr>
            <a:r>
              <a:rPr lang="en-US" sz="1300" u="none" strike="noStrike" cap="none">
                <a:sym typeface="Questrial"/>
              </a:rPr>
              <a:t>Cancer – 23* N</a:t>
            </a:r>
          </a:p>
          <a:p>
            <a:pPr marL="640080" marR="0" lvl="1" indent="-284480" defTabSz="457200">
              <a:lnSpc>
                <a:spcPct val="90000"/>
              </a:lnSpc>
            </a:pPr>
            <a:r>
              <a:rPr lang="en-US" sz="1300" u="none" strike="noStrike" cap="none">
                <a:sym typeface="Questrial"/>
              </a:rPr>
              <a:t>Capricorn – 23* S</a:t>
            </a:r>
          </a:p>
          <a:p>
            <a:pPr marL="342900" marR="0" lvl="0" indent="-279400" defTabSz="457200">
              <a:lnSpc>
                <a:spcPct val="90000"/>
              </a:lnSpc>
            </a:pPr>
            <a:r>
              <a:rPr lang="en-US" sz="1300" u="none" strike="noStrike" cap="none">
                <a:sym typeface="Questrial"/>
              </a:rPr>
              <a:t>North/South Pole – farthest away from equator</a:t>
            </a:r>
          </a:p>
          <a:p>
            <a:pPr marL="640080" marR="0" lvl="1" indent="-284480" defTabSz="457200">
              <a:lnSpc>
                <a:spcPct val="90000"/>
              </a:lnSpc>
            </a:pPr>
            <a:r>
              <a:rPr lang="en-US" sz="1300" u="none" strike="noStrike" cap="none">
                <a:sym typeface="Questrial"/>
              </a:rPr>
              <a:t>North pole – 90* N</a:t>
            </a:r>
          </a:p>
          <a:p>
            <a:pPr marL="640080" marR="0" lvl="1" indent="-284480" defTabSz="457200">
              <a:lnSpc>
                <a:spcPct val="90000"/>
              </a:lnSpc>
            </a:pPr>
            <a:r>
              <a:rPr lang="en-US" sz="1300" u="none" strike="noStrike" cap="none">
                <a:sym typeface="Questrial"/>
              </a:rPr>
              <a:t>South pole – 90* S</a:t>
            </a:r>
          </a:p>
          <a:p>
            <a:pPr marL="342900" marR="0" lvl="0" indent="-279400" defTabSz="457200">
              <a:lnSpc>
                <a:spcPct val="90000"/>
              </a:lnSpc>
            </a:pPr>
            <a:r>
              <a:rPr lang="en-US" sz="1300" u="none" strike="noStrike" cap="none">
                <a:sym typeface="Questrial"/>
              </a:rPr>
              <a:t>Prime Meridian – 0* E/W</a:t>
            </a:r>
          </a:p>
          <a:p>
            <a:pPr marL="342900" marR="0" lvl="0" indent="-279400" defTabSz="457200">
              <a:lnSpc>
                <a:spcPct val="90000"/>
              </a:lnSpc>
            </a:pPr>
            <a:r>
              <a:rPr lang="en-US" sz="1300" u="none" strike="noStrike" cap="none">
                <a:sym typeface="Questrial"/>
              </a:rPr>
              <a:t>International Date Line – the opposite side of Earth from the Prime Meridian, measures at 180* E/W</a:t>
            </a: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9">
            <a:extLst/>
          </a:blip>
          <a:stretch/>
        </p:blipFill>
        <p:spPr>
          <a:xfrm>
            <a:off x="4570806" y="4671843"/>
            <a:ext cx="1970814" cy="990552"/>
          </a:xfrm>
          <a:prstGeom prst="rect">
            <a:avLst/>
          </a:prstGeom>
          <a:noFill/>
          <a:effectLst/>
        </p:spPr>
      </p:pic>
      <p:pic>
        <p:nvPicPr>
          <p:cNvPr id="287" name="Shape 287"/>
          <p:cNvPicPr preferRelativeResize="0"/>
          <p:nvPr/>
        </p:nvPicPr>
        <p:blipFill rotWithShape="1">
          <a:blip r:embed="rId10">
            <a:extLst/>
          </a:blip>
          <a:stretch/>
        </p:blipFill>
        <p:spPr>
          <a:xfrm>
            <a:off x="6687096" y="4679343"/>
            <a:ext cx="1970814" cy="975552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09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20" name="Rectangle 119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84584" y="452718"/>
            <a:ext cx="3124185" cy="14005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defTabSz="457200">
              <a:buClr>
                <a:schemeClr val="accent1"/>
              </a:buClr>
              <a:buSzPct val="25000"/>
            </a:pPr>
            <a:r>
              <a:rPr lang="en-US" u="none" strike="noStrike" cap="none">
                <a:sym typeface="Questrial"/>
              </a:rPr>
              <a:t>What is this???</a:t>
            </a: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7DAA46B9-B7E8-4487-B28E-C63A6EB7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4" name="Freeform 23">
            <a:extLst>
              <a:ext uri="{FF2B5EF4-FFF2-40B4-BE49-F238E27FC236}">
                <a16:creationId xmlns:a16="http://schemas.microsoft.com/office/drawing/2014/main" id="{C866818C-1E5F-475A-B310-3C06B555F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8">
            <a:extLst/>
          </a:blip>
          <a:stretch/>
        </p:blipFill>
        <p:spPr>
          <a:xfrm>
            <a:off x="4570807" y="844975"/>
            <a:ext cx="4087103" cy="2288777"/>
          </a:xfrm>
          <a:prstGeom prst="rect">
            <a:avLst/>
          </a:prstGeom>
          <a:noFill/>
          <a:effectLst/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D12AFDE8-E1ED-4A49-B8B3-4953F4B8A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6" name="Shape 296"/>
          <p:cNvSpPr txBox="1">
            <a:spLocks noGrp="1"/>
          </p:cNvSpPr>
          <p:nvPr>
            <p:ph sz="half" idx="2"/>
          </p:nvPr>
        </p:nvSpPr>
        <p:spPr>
          <a:xfrm>
            <a:off x="484584" y="2052918"/>
            <a:ext cx="3123860" cy="4195481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/>
          <a:p>
            <a:pPr marL="342900" marR="0" lvl="0" indent="-279400" defTabSz="457200"/>
            <a:r>
              <a:rPr lang="en-US" u="none" strike="noStrike" cap="none">
                <a:sym typeface="Questrial"/>
              </a:rPr>
              <a:t>Where have you seen something like this before?</a:t>
            </a:r>
          </a:p>
          <a:p>
            <a:pPr marL="342900" marR="0" lvl="0" indent="-279400" defTabSz="457200"/>
            <a:r>
              <a:rPr lang="en-US" u="none" strike="noStrike" cap="none">
                <a:sym typeface="Questrial"/>
              </a:rPr>
              <a:t>Why would this graphic be helpful?</a:t>
            </a:r>
          </a:p>
        </p:txBody>
      </p:sp>
      <p:pic>
        <p:nvPicPr>
          <p:cNvPr id="295" name="Shape 295"/>
          <p:cNvPicPr preferRelativeResize="0">
            <a:picLocks noGrp="1"/>
          </p:cNvPicPr>
          <p:nvPr>
            <p:ph sz="half" idx="1"/>
          </p:nvPr>
        </p:nvPicPr>
        <p:blipFill rotWithShape="1">
          <a:blip r:embed="rId9">
            <a:extLst/>
          </a:blip>
          <a:srcRect l="2650" t="12273" r="3716" b="12727"/>
          <a:stretch/>
        </p:blipFill>
        <p:spPr>
          <a:xfrm>
            <a:off x="5303107" y="3526971"/>
            <a:ext cx="2622503" cy="2721427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0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20" name="Rectangle 1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86698" y="629267"/>
            <a:ext cx="3124882" cy="7423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defTabSz="457200">
              <a:buClr>
                <a:schemeClr val="accent1"/>
              </a:buClr>
              <a:buSzPct val="25000"/>
            </a:pPr>
            <a:r>
              <a:rPr lang="en-US" sz="3900" b="0" i="0" u="none" strike="noStrike" kern="1200" cap="none" dirty="0">
                <a:solidFill>
                  <a:srgbClr val="EBEBEB"/>
                </a:solidFill>
                <a:latin typeface="+mj-lt"/>
                <a:ea typeface="+mj-ea"/>
                <a:cs typeface="+mj-cs"/>
                <a:sym typeface="Questrial"/>
              </a:rPr>
              <a:t>Assignment</a:t>
            </a:r>
          </a:p>
        </p:txBody>
      </p:sp>
      <p:sp>
        <p:nvSpPr>
          <p:cNvPr id="124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6" name="Freeform: Shape 125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297" name="Shape 297"/>
          <p:cNvPicPr preferRelativeResize="0"/>
          <p:nvPr/>
        </p:nvPicPr>
        <p:blipFill rotWithShape="1">
          <a:blip r:embed="rId7">
            <a:extLst/>
          </a:blip>
          <a:stretch/>
        </p:blipFill>
        <p:spPr>
          <a:xfrm>
            <a:off x="4570494" y="2284522"/>
            <a:ext cx="4087416" cy="2288953"/>
          </a:xfrm>
          <a:prstGeom prst="rect">
            <a:avLst/>
          </a:prstGeom>
          <a:noFill/>
          <a:effectLst/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6" name="Shape 296"/>
          <p:cNvSpPr txBox="1">
            <a:spLocks noGrp="1"/>
          </p:cNvSpPr>
          <p:nvPr>
            <p:ph sz="half" idx="2"/>
          </p:nvPr>
        </p:nvSpPr>
        <p:spPr>
          <a:xfrm>
            <a:off x="486698" y="1371602"/>
            <a:ext cx="3124882" cy="4852218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/>
          <a:p>
            <a:pPr marL="342900" marR="0" lvl="0" indent="-279400" defTabSz="457200"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  <a:sym typeface="Questrial"/>
              </a:rPr>
              <a:t>Here are some random cities, plot them..</a:t>
            </a:r>
          </a:p>
          <a:p>
            <a:pPr marL="342900" marR="0" lvl="0" indent="-279400" defTabSz="457200"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  <a:sym typeface="Questrial"/>
              </a:rPr>
              <a:t>Beijing 39N 116E</a:t>
            </a:r>
          </a:p>
          <a:p>
            <a:pPr marL="342900" marR="0" lvl="0" indent="-279400" defTabSz="457200"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  <a:sym typeface="Questrial"/>
              </a:rPr>
              <a:t>Cairo 30N 31E</a:t>
            </a:r>
          </a:p>
          <a:p>
            <a:pPr marL="342900" marR="0" lvl="0" indent="-279400" defTabSz="457200"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  <a:sym typeface="Questrial"/>
              </a:rPr>
              <a:t>Hong Kong 22N 114E</a:t>
            </a:r>
          </a:p>
          <a:p>
            <a:pPr marL="342900" marR="0" lvl="0" indent="-279400" defTabSz="457200"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  <a:sym typeface="Questrial"/>
              </a:rPr>
              <a:t>Havana 23N 82W</a:t>
            </a:r>
          </a:p>
          <a:p>
            <a:pPr marL="342900" marR="0" lvl="0" indent="-279400" defTabSz="457200"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  <a:sym typeface="Questrial"/>
              </a:rPr>
              <a:t>La Paz 16S 68W</a:t>
            </a:r>
          </a:p>
          <a:p>
            <a:pPr marL="342900" marR="0" lvl="0" indent="-279400" defTabSz="457200"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  <a:sym typeface="Questrial"/>
              </a:rPr>
              <a:t>Manilla 14N 120E</a:t>
            </a:r>
          </a:p>
          <a:p>
            <a:pPr marL="342900" marR="0" lvl="0" indent="-279400" defTabSz="457200"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  <a:sym typeface="Questrial"/>
              </a:rPr>
              <a:t>Mexico City 19N 99W</a:t>
            </a:r>
          </a:p>
          <a:p>
            <a:pPr marL="342900" marR="0" lvl="0" indent="-279400" defTabSz="457200"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  <a:sym typeface="Questrial"/>
              </a:rPr>
              <a:t>Oslo 59N 10E</a:t>
            </a:r>
          </a:p>
          <a:p>
            <a:pPr marL="342900" marR="0" lvl="0" indent="-279400" defTabSz="457200"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  <a:sym typeface="Questrial"/>
              </a:rPr>
              <a:t>Prague 50 N 14E</a:t>
            </a:r>
          </a:p>
          <a:p>
            <a:pPr marL="342900" marR="0" lvl="0" indent="-279400" defTabSz="457200"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  <a:sym typeface="Questrial"/>
              </a:rPr>
              <a:t>Rio de </a:t>
            </a:r>
            <a:r>
              <a:rPr lang="en-US" dirty="0" err="1">
                <a:solidFill>
                  <a:srgbClr val="EBEBEB"/>
                </a:solidFill>
                <a:sym typeface="Questrial"/>
              </a:rPr>
              <a:t>Janiero</a:t>
            </a:r>
            <a:r>
              <a:rPr lang="en-US" dirty="0">
                <a:solidFill>
                  <a:srgbClr val="EBEBEB"/>
                </a:solidFill>
                <a:sym typeface="Questrial"/>
              </a:rPr>
              <a:t> 22S 43W</a:t>
            </a:r>
          </a:p>
          <a:p>
            <a:pPr marL="342900" marR="0" lvl="0" indent="-279400" defTabSz="457200"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  <a:sym typeface="Questrial"/>
              </a:rPr>
              <a:t>Vancouver 48N 126W</a:t>
            </a:r>
          </a:p>
          <a:p>
            <a:pPr marL="342900" marR="0" lvl="0" indent="-279400" defTabSz="457200">
              <a:lnSpc>
                <a:spcPct val="90000"/>
              </a:lnSpc>
            </a:pPr>
            <a:endParaRPr lang="en-US" sz="1100" dirty="0">
              <a:solidFill>
                <a:srgbClr val="EBEBEB"/>
              </a:solidFill>
              <a:sym typeface="Questrial"/>
            </a:endParaRPr>
          </a:p>
          <a:p>
            <a:pPr marL="342900" marR="0" lvl="0" indent="-279400" defTabSz="457200">
              <a:lnSpc>
                <a:spcPct val="90000"/>
              </a:lnSpc>
            </a:pPr>
            <a:endParaRPr lang="en-US" sz="1100" u="none" strike="noStrike" cap="none" dirty="0">
              <a:solidFill>
                <a:srgbClr val="EBEBEB"/>
              </a:solidFill>
              <a:sym typeface="Quest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AFC9A5-4236-40F5-8981-3978CE956C62}"/>
              </a:ext>
            </a:extLst>
          </p:cNvPr>
          <p:cNvSpPr txBox="1"/>
          <p:nvPr/>
        </p:nvSpPr>
        <p:spPr>
          <a:xfrm>
            <a:off x="5273040" y="4145280"/>
            <a:ext cx="338487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7FA3FE-F001-461B-98B6-36E7B31400C2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br>
              <a:rPr lang="en-US" dirty="0"/>
            </a:b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0EF2F8-2BE0-403F-BB1D-427062F11C3A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br>
              <a:rPr lang="en-US" dirty="0"/>
            </a:b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D59EA-23EC-4FB6-836B-F356DE771DF4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br>
              <a:rPr lang="en-US" dirty="0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41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693890" y="931531"/>
            <a:ext cx="77562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attrocento"/>
              <a:buNone/>
            </a:pPr>
            <a:r>
              <a:rPr lang="en-US" sz="5400" b="0" i="0" u="none" strike="noStrike" cap="none" dirty="0">
                <a:solidFill>
                  <a:schemeClr val="tx1"/>
                </a:solidFill>
                <a:latin typeface="Quattrocento"/>
                <a:ea typeface="Quattrocento"/>
                <a:cs typeface="Quattrocento"/>
                <a:sym typeface="Quattrocento"/>
              </a:rPr>
              <a:t>Vocabulary</a:t>
            </a:r>
            <a:endParaRPr sz="5400" b="0" i="0" u="none" strike="noStrike" cap="none" dirty="0">
              <a:solidFill>
                <a:schemeClr val="tx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sp>
        <p:nvSpPr>
          <p:cNvPr id="159" name="Google Shape;159;p18"/>
          <p:cNvSpPr txBox="1">
            <a:spLocks noGrp="1"/>
          </p:cNvSpPr>
          <p:nvPr>
            <p:ph type="body" idx="1"/>
          </p:nvPr>
        </p:nvSpPr>
        <p:spPr>
          <a:xfrm>
            <a:off x="0" y="2225100"/>
            <a:ext cx="4495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3657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79"/>
              <a:buFont typeface="Noto Sans Symbols"/>
              <a:buChar char="❧"/>
            </a:pPr>
            <a:r>
              <a:rPr lang="en-US" b="0" i="0" u="none" strike="noStrike" cap="none" dirty="0">
                <a:latin typeface="Quattrocento"/>
                <a:ea typeface="Quattrocento"/>
                <a:cs typeface="Quattrocento"/>
                <a:sym typeface="Quattrocento"/>
              </a:rPr>
              <a:t>Globe – the most scaled model of Earth, true to Earth’s.</a:t>
            </a:r>
            <a:endParaRPr dirty="0"/>
          </a:p>
          <a:p>
            <a:pPr marL="777240" marR="0" lvl="1" indent="-370840" algn="l" rtl="0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Char char="❧"/>
            </a:pPr>
            <a:r>
              <a:rPr lang="en-US" sz="1800" b="0" i="0" u="none" strike="noStrike" cap="none" dirty="0">
                <a:latin typeface="Quattrocento"/>
                <a:ea typeface="Quattrocento"/>
                <a:cs typeface="Quattrocento"/>
                <a:sym typeface="Quattrocento"/>
              </a:rPr>
              <a:t>Size, Shape, Distance, &amp; Direction</a:t>
            </a:r>
            <a:endParaRPr sz="1800" dirty="0"/>
          </a:p>
          <a:p>
            <a:pPr marL="365760" marR="0" lvl="0" indent="-36576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1"/>
              </a:buClr>
              <a:buSzPts val="1679"/>
              <a:buFont typeface="Noto Sans Symbols"/>
              <a:buChar char="❧"/>
            </a:pPr>
            <a:r>
              <a:rPr lang="en-US" b="0" i="0" u="none" strike="noStrike" cap="none" dirty="0">
                <a:latin typeface="Quattrocento"/>
                <a:ea typeface="Quattrocento"/>
                <a:cs typeface="Quattrocento"/>
                <a:sym typeface="Quattrocento"/>
              </a:rPr>
              <a:t>Mercator Projection – 1569, Used by Sailors, most accurate closest to the equator &amp; most distorted in polar regions</a:t>
            </a:r>
            <a:r>
              <a:rPr lang="en-US" b="0" i="0" u="none" strike="noStrike" cap="none" dirty="0">
                <a:solidFill>
                  <a:srgbClr val="262626"/>
                </a:solidFill>
                <a:latin typeface="Quattrocento"/>
                <a:ea typeface="Quattrocento"/>
                <a:cs typeface="Quattrocento"/>
                <a:sym typeface="Quattrocento"/>
              </a:rPr>
              <a:t>.</a:t>
            </a:r>
            <a:endParaRPr dirty="0"/>
          </a:p>
        </p:txBody>
      </p:sp>
      <p:sp>
        <p:nvSpPr>
          <p:cNvPr id="160" name="Google Shape;160;p18"/>
          <p:cNvSpPr txBox="1">
            <a:spLocks noGrp="1"/>
          </p:cNvSpPr>
          <p:nvPr>
            <p:ph type="body" idx="2"/>
          </p:nvPr>
        </p:nvSpPr>
        <p:spPr>
          <a:xfrm>
            <a:off x="4343400" y="2301300"/>
            <a:ext cx="4800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36576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ts val="1679"/>
              <a:buFont typeface="Noto Sans Symbols"/>
              <a:buChar char="❧"/>
            </a:pPr>
            <a:r>
              <a:rPr lang="en-US" dirty="0">
                <a:latin typeface="Quattrocento"/>
                <a:ea typeface="Quattrocento"/>
                <a:cs typeface="Quattrocento"/>
                <a:sym typeface="Quattrocento"/>
              </a:rPr>
              <a:t>Peters </a:t>
            </a:r>
            <a:r>
              <a:rPr lang="en-US" b="0" i="0" u="none" strike="noStrike" cap="none" dirty="0">
                <a:latin typeface="Quattrocento"/>
                <a:ea typeface="Quattrocento"/>
                <a:cs typeface="Quattrocento"/>
                <a:sym typeface="Quattrocento"/>
              </a:rPr>
              <a:t>Projection – 1885, </a:t>
            </a:r>
            <a:r>
              <a:rPr lang="en-US" dirty="0"/>
              <a:t>is a rectangular </a:t>
            </a:r>
            <a:r>
              <a:rPr lang="en-US" dirty="0">
                <a:hlinkClick r:id="rId3" tooltip="Map projection"/>
              </a:rPr>
              <a:t>map projection</a:t>
            </a:r>
            <a:r>
              <a:rPr lang="en-US" dirty="0"/>
              <a:t> that maps all areas such that they have the correct sizes relative to each other.</a:t>
            </a:r>
            <a:endParaRPr dirty="0"/>
          </a:p>
          <a:p>
            <a:pPr marL="365760" marR="0" lvl="0" indent="-36576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1"/>
              </a:buClr>
              <a:buSzPts val="1679"/>
              <a:buFont typeface="Noto Sans Symbols"/>
              <a:buChar char="❧"/>
            </a:pPr>
            <a:r>
              <a:rPr lang="en-US" b="0" i="0" u="none" strike="noStrike" cap="none" dirty="0">
                <a:latin typeface="Quattrocento"/>
                <a:ea typeface="Quattrocento"/>
                <a:cs typeface="Quattrocento"/>
                <a:sym typeface="Quattrocento"/>
              </a:rPr>
              <a:t>Robinson Projection – 1988, most widely used map projection, uses the best characteristics while minimizing distortion.</a:t>
            </a:r>
            <a:endParaRPr b="0" i="0" u="none" strike="noStrike" cap="none" dirty="0"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61" name="Google Shape;16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9640" y="4358700"/>
            <a:ext cx="3842700" cy="21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506" y="4191000"/>
            <a:ext cx="1974900" cy="25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>
            <a:hlinkClick r:id="rId6"/>
          </p:cNvPr>
          <p:cNvSpPr txBox="1"/>
          <p:nvPr/>
        </p:nvSpPr>
        <p:spPr>
          <a:xfrm>
            <a:off x="2510775" y="143475"/>
            <a:ext cx="46197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VIDEO EXPLANATION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17" name="Oval 116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485775" y="452718"/>
            <a:ext cx="2984093" cy="140053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marR="0" lvl="0" indent="0" defTabSz="457200">
              <a:spcAft>
                <a:spcPts val="0"/>
              </a:spcAft>
              <a:buClr>
                <a:schemeClr val="dk2"/>
              </a:buClr>
            </a:pPr>
            <a:r>
              <a:rPr lang="en-US" u="none" strike="noStrike" cap="none">
                <a:sym typeface="Quattrocento"/>
              </a:rPr>
              <a:t>Vocab. Continued </a:t>
            </a:r>
          </a:p>
        </p:txBody>
      </p:sp>
      <p:pic>
        <p:nvPicPr>
          <p:cNvPr id="172" name="Google Shape;172;p19"/>
          <p:cNvPicPr preferRelativeResize="0"/>
          <p:nvPr/>
        </p:nvPicPr>
        <p:blipFill rotWithShape="1">
          <a:blip r:embed="rId8">
            <a:extLst/>
          </a:blip>
          <a:srcRect t="5589" r="-3" b="6019"/>
          <a:stretch/>
        </p:blipFill>
        <p:spPr>
          <a:xfrm>
            <a:off x="3987493" y="10"/>
            <a:ext cx="5155353" cy="3428988"/>
          </a:xfrm>
          <a:prstGeom prst="rect">
            <a:avLst/>
          </a:prstGeom>
          <a:noFill/>
        </p:spPr>
      </p:pic>
      <p:sp>
        <p:nvSpPr>
          <p:cNvPr id="125" name="Rectangle 124">
            <a:extLst>
              <a:ext uri="{FF2B5EF4-FFF2-40B4-BE49-F238E27FC236}">
                <a16:creationId xmlns:a16="http://schemas.microsoft.com/office/drawing/2014/main" id="{6DDE478A-9B9B-4F32-906C-273776BD7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9" name="Google Shape;169;p19"/>
          <p:cNvSpPr txBox="1">
            <a:spLocks noGrp="1"/>
          </p:cNvSpPr>
          <p:nvPr>
            <p:ph type="body" idx="1"/>
          </p:nvPr>
        </p:nvSpPr>
        <p:spPr>
          <a:xfrm>
            <a:off x="485775" y="2052918"/>
            <a:ext cx="2983479" cy="419548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365760" marR="0" lvl="0" indent="-365760" defTabSz="457200">
              <a:lnSpc>
                <a:spcPct val="90000"/>
              </a:lnSpc>
            </a:pPr>
            <a:r>
              <a:rPr lang="en-US" sz="1500" u="none" strike="noStrike" cap="none">
                <a:sym typeface="Quattrocento"/>
              </a:rPr>
              <a:t>Map Properties – size, shape, distance, or direction.</a:t>
            </a:r>
            <a:endParaRPr lang="en-US" sz="1500"/>
          </a:p>
          <a:p>
            <a:pPr marL="365760" marR="0" lvl="0" indent="-365760" defTabSz="457200">
              <a:lnSpc>
                <a:spcPct val="90000"/>
              </a:lnSpc>
            </a:pPr>
            <a:r>
              <a:rPr lang="en-US" sz="1500" u="none" strike="noStrike" cap="none">
                <a:sym typeface="Quattrocento"/>
              </a:rPr>
              <a:t>Global Information System (GIS) – technological application allowing the user to create new maps, analyze patterns and spatial relationships, and predict possible trends.</a:t>
            </a:r>
            <a:endParaRPr lang="en-US" sz="1500"/>
          </a:p>
          <a:p>
            <a:pPr marL="365760" marR="0" lvl="0" indent="-365760" defTabSz="457200">
              <a:lnSpc>
                <a:spcPct val="90000"/>
              </a:lnSpc>
            </a:pPr>
            <a:r>
              <a:rPr lang="en-US" sz="1500" u="none" strike="noStrike" cap="none">
                <a:sym typeface="Quattrocento"/>
              </a:rPr>
              <a:t>Global Positioning System (GPS) – utilizes data (Latitude, longitude, elevation, and time) are communicated via a device that receives data directly from satellites.</a:t>
            </a:r>
          </a:p>
        </p:txBody>
      </p:sp>
      <p:pic>
        <p:nvPicPr>
          <p:cNvPr id="171" name="Google Shape;171;p1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9">
            <a:extLst/>
          </a:blip>
          <a:srcRect l="7885" r="29912" b="5"/>
          <a:stretch/>
        </p:blipFill>
        <p:spPr>
          <a:xfrm>
            <a:off x="3987494" y="3428998"/>
            <a:ext cx="2577676" cy="3428998"/>
          </a:xfrm>
          <a:prstGeom prst="rect">
            <a:avLst/>
          </a:prstGeom>
          <a:noFill/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10">
            <a:extLst/>
          </a:blip>
          <a:srcRect r="22847" b="3"/>
          <a:stretch/>
        </p:blipFill>
        <p:spPr>
          <a:xfrm rot="5400000">
            <a:off x="6139510" y="3854658"/>
            <a:ext cx="3428996" cy="2577676"/>
          </a:xfrm>
          <a:prstGeom prst="rect">
            <a:avLst/>
          </a:prstGeom>
          <a:noFill/>
        </p:spPr>
      </p:pic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33675D8-8B7A-4149-AD08-B81A69EC6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65170" y="3428998"/>
            <a:ext cx="0" cy="342899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56FE85DE-8857-4E6E-800A-944BB57F9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87493" y="3428998"/>
            <a:ext cx="515535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>
            <a:extLst>
              <a:ext uri="{FF2B5EF4-FFF2-40B4-BE49-F238E27FC236}">
                <a16:creationId xmlns:a16="http://schemas.microsoft.com/office/drawing/2014/main" id="{1530DCFF-08F5-434A-A0D5-F3E89407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24011A3A-9884-40BF-94F6-0625A0ADD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26" name="Oval 125">
            <a:extLst>
              <a:ext uri="{FF2B5EF4-FFF2-40B4-BE49-F238E27FC236}">
                <a16:creationId xmlns:a16="http://schemas.microsoft.com/office/drawing/2014/main" id="{D6573690-978D-48A4-8645-0E01F8211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D4B84446-184D-45CE-9532-48179EAE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C9229660-8639-44E7-B486-7436516E6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858084FA-40DB-44FC-94DA-93AA71CD6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7" name="Google Shape;177;p20"/>
          <p:cNvSpPr txBox="1">
            <a:spLocks noGrp="1"/>
          </p:cNvSpPr>
          <p:nvPr>
            <p:ph type="title"/>
          </p:nvPr>
        </p:nvSpPr>
        <p:spPr>
          <a:xfrm>
            <a:off x="484583" y="609601"/>
            <a:ext cx="2494298" cy="167597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marR="0" lvl="0" indent="0" defTabSz="457200">
              <a:lnSpc>
                <a:spcPct val="90000"/>
              </a:lnSpc>
              <a:spcAft>
                <a:spcPts val="0"/>
              </a:spcAft>
              <a:buClr>
                <a:schemeClr val="dk2"/>
              </a:buClr>
            </a:pPr>
            <a:r>
              <a:rPr lang="en-US" sz="3600" u="none" strike="noStrike" cap="none">
                <a:sym typeface="Quattrocento"/>
              </a:rPr>
              <a:t>Class Discussion</a:t>
            </a:r>
          </a:p>
        </p:txBody>
      </p:sp>
      <p:pic>
        <p:nvPicPr>
          <p:cNvPr id="178" name="Google Shape;178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8">
            <a:extLst/>
          </a:blip>
          <a:srcRect l="7815" r="15724" b="2"/>
          <a:stretch/>
        </p:blipFill>
        <p:spPr>
          <a:xfrm>
            <a:off x="3460232" y="609601"/>
            <a:ext cx="2556778" cy="27658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81" name="Google Shape;181;p20"/>
          <p:cNvPicPr preferRelativeResize="0"/>
          <p:nvPr/>
        </p:nvPicPr>
        <p:blipFill rotWithShape="1">
          <a:blip r:embed="rId9">
            <a:extLst/>
          </a:blip>
          <a:srcRect l="6634" r="36980" b="-3"/>
          <a:stretch/>
        </p:blipFill>
        <p:spPr>
          <a:xfrm>
            <a:off x="6101446" y="609602"/>
            <a:ext cx="2556778" cy="276605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6B41991E-FEAE-49BB-BDDD-80639BB61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9" name="Google Shape;179;p20"/>
          <p:cNvSpPr txBox="1">
            <a:spLocks noGrp="1"/>
          </p:cNvSpPr>
          <p:nvPr>
            <p:ph type="body" idx="2"/>
          </p:nvPr>
        </p:nvSpPr>
        <p:spPr>
          <a:xfrm>
            <a:off x="481632" y="2484544"/>
            <a:ext cx="2497249" cy="376385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365760" marR="0" lvl="0" indent="-365760" defTabSz="457200"/>
            <a:r>
              <a:rPr lang="en-US" u="none" strike="noStrike" cap="none">
                <a:sym typeface="Quattrocento"/>
              </a:rPr>
              <a:t>What is similar about the maps?</a:t>
            </a:r>
            <a:endParaRPr lang="en-US"/>
          </a:p>
          <a:p>
            <a:pPr marL="365760" marR="0" lvl="0" indent="-365760" defTabSz="457200"/>
            <a:r>
              <a:rPr lang="en-US" u="none" strike="noStrike" cap="none">
                <a:sym typeface="Quattrocento"/>
              </a:rPr>
              <a:t>What are the differences between the maps?</a:t>
            </a:r>
            <a:endParaRPr lang="en-US"/>
          </a:p>
          <a:p>
            <a:pPr marL="365760" marR="0" lvl="0" indent="-365760" defTabSz="457200"/>
            <a:r>
              <a:rPr lang="en-US" u="none" strike="noStrike" cap="none">
                <a:sym typeface="Quattrocento"/>
              </a:rPr>
              <a:t>Why is there distortion on all of the maps?</a:t>
            </a:r>
          </a:p>
        </p:txBody>
      </p:sp>
      <p:pic>
        <p:nvPicPr>
          <p:cNvPr id="180" name="Google Shape;180;p20"/>
          <p:cNvPicPr preferRelativeResize="0"/>
          <p:nvPr/>
        </p:nvPicPr>
        <p:blipFill rotWithShape="1">
          <a:blip r:embed="rId10">
            <a:extLst/>
          </a:blip>
          <a:srcRect l="24204" r="17839" b="4"/>
          <a:stretch/>
        </p:blipFill>
        <p:spPr>
          <a:xfrm>
            <a:off x="3460233" y="3482340"/>
            <a:ext cx="2556777" cy="27658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E01BB3-192A-488B-A9AC-5741DA612FC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5577" r="15266" b="1"/>
          <a:stretch/>
        </p:blipFill>
        <p:spPr>
          <a:xfrm>
            <a:off x="6101446" y="3482340"/>
            <a:ext cx="2556778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442</Words>
  <Application>Microsoft Office PowerPoint</Application>
  <PresentationFormat>On-screen Show (4:3)</PresentationFormat>
  <Paragraphs>53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Noto Sans Symbols</vt:lpstr>
      <vt:lpstr>Wingdings 3</vt:lpstr>
      <vt:lpstr>Century Gothic</vt:lpstr>
      <vt:lpstr>Quattrocento</vt:lpstr>
      <vt:lpstr>Questrial</vt:lpstr>
      <vt:lpstr>Times New Roman</vt:lpstr>
      <vt:lpstr>Arial</vt:lpstr>
      <vt:lpstr>Ion</vt:lpstr>
      <vt:lpstr>The Geographer’s Eye</vt:lpstr>
      <vt:lpstr>Essential ?</vt:lpstr>
      <vt:lpstr>Vocabulary</vt:lpstr>
      <vt:lpstr>Vocab. Continued</vt:lpstr>
      <vt:lpstr>What is this???</vt:lpstr>
      <vt:lpstr>Assignment</vt:lpstr>
      <vt:lpstr>Vocabulary</vt:lpstr>
      <vt:lpstr>Vocab. Continued </vt:lpstr>
      <vt:lpstr>Class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Geographer’s Eye</dc:title>
  <dc:creator>John Burgess</dc:creator>
  <cp:lastModifiedBy>John Burgess</cp:lastModifiedBy>
  <cp:revision>7</cp:revision>
  <dcterms:created xsi:type="dcterms:W3CDTF">2019-08-02T19:10:21Z</dcterms:created>
  <dcterms:modified xsi:type="dcterms:W3CDTF">2019-08-05T13:18:44Z</dcterms:modified>
</cp:coreProperties>
</file>