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0" r:id="rId6"/>
    <p:sldId id="265" r:id="rId7"/>
    <p:sldId id="269" r:id="rId8"/>
    <p:sldId id="266" r:id="rId9"/>
    <p:sldId id="270" r:id="rId10"/>
    <p:sldId id="261" r:id="rId11"/>
    <p:sldId id="274" r:id="rId12"/>
    <p:sldId id="262" r:id="rId13"/>
    <p:sldId id="271" r:id="rId14"/>
    <p:sldId id="263" r:id="rId15"/>
    <p:sldId id="267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756797"/>
            <a:ext cx="4846320" cy="2387600"/>
          </a:xfrm>
        </p:spPr>
        <p:txBody>
          <a:bodyPr/>
          <a:lstStyle/>
          <a:p>
            <a:r>
              <a:rPr lang="en-US" dirty="0"/>
              <a:t>Introduction to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3491345"/>
            <a:ext cx="4846320" cy="2338605"/>
          </a:xfrm>
        </p:spPr>
        <p:txBody>
          <a:bodyPr>
            <a:normAutofit/>
          </a:bodyPr>
          <a:lstStyle/>
          <a:p>
            <a:r>
              <a:rPr lang="en-US" sz="2000" b="1" dirty="0"/>
              <a:t>SSWG5</a:t>
            </a:r>
            <a:r>
              <a:rPr lang="en-US" sz="2000" dirty="0"/>
              <a:t>a. Describe how and why agricultural techniques and technology have changed over time (e.g., irrigation, crop rotation, green revolution, and GMO’s). 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Genetically Modified Organisms (GMOs)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861019"/>
            <a:ext cx="9372600" cy="4029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Positive Impacts of Agriculture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Provides food for the world</a:t>
            </a:r>
          </a:p>
          <a:p>
            <a:r>
              <a:rPr lang="en-US" sz="3600" dirty="0"/>
              <a:t>Countries can be self sufficient/economic gains</a:t>
            </a:r>
          </a:p>
          <a:p>
            <a:r>
              <a:rPr lang="en-US" sz="3600" dirty="0"/>
              <a:t>New technology can support more crops</a:t>
            </a:r>
          </a:p>
          <a:p>
            <a:r>
              <a:rPr lang="en-US" sz="3600" dirty="0"/>
              <a:t>GMOs are disease resistant and grow faster</a:t>
            </a:r>
          </a:p>
          <a:p>
            <a:r>
              <a:rPr lang="en-US" sz="3600" dirty="0"/>
              <a:t>New varieties of foods/hybrids</a:t>
            </a:r>
          </a:p>
          <a:p>
            <a:r>
              <a:rPr lang="en-US" sz="3600" dirty="0"/>
              <a:t>Some foods are cheaper and more plentiful</a:t>
            </a:r>
          </a:p>
          <a:p>
            <a:r>
              <a:rPr lang="en-US" sz="3600" dirty="0"/>
              <a:t>Organic options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Negative Impacts of Agriculture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Soil erosion</a:t>
            </a:r>
          </a:p>
          <a:p>
            <a:r>
              <a:rPr lang="en-US" sz="3200" dirty="0"/>
              <a:t>Water shortages</a:t>
            </a:r>
          </a:p>
          <a:p>
            <a:r>
              <a:rPr lang="en-US" sz="3200" dirty="0"/>
              <a:t>Dependency on chemicals for production</a:t>
            </a:r>
          </a:p>
          <a:p>
            <a:r>
              <a:rPr lang="en-US" sz="3200" dirty="0"/>
              <a:t>Changes in seeds</a:t>
            </a:r>
          </a:p>
          <a:p>
            <a:r>
              <a:rPr lang="en-US" sz="3200" dirty="0"/>
              <a:t>Cost </a:t>
            </a:r>
          </a:p>
          <a:p>
            <a:r>
              <a:rPr lang="en-US" sz="3200" dirty="0"/>
              <a:t>Overuse of land</a:t>
            </a:r>
          </a:p>
          <a:p>
            <a:r>
              <a:rPr lang="en-US" sz="3200" dirty="0"/>
              <a:t>Health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8276-B2B3-4F2D-A76A-937AA213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8260-C56F-4EE4-B9A7-B86FF801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04776"/>
            <a:ext cx="9371948" cy="1905000"/>
          </a:xfrm>
        </p:spPr>
        <p:txBody>
          <a:bodyPr>
            <a:normAutofit/>
          </a:bodyPr>
          <a:lstStyle/>
          <a:p>
            <a:r>
              <a:rPr lang="en-US" b="1" dirty="0"/>
              <a:t>Inadequate Food Distribution Systems</a:t>
            </a:r>
            <a:br>
              <a:rPr lang="en-US" b="1" dirty="0"/>
            </a:br>
            <a:r>
              <a:rPr lang="en-US" dirty="0"/>
              <a:t>Enough food is produced worldwide to feed all the people in the world However, despite this alarming truth, nearly 1 billion people are suffering from chronic hunger today. There are a wide range of factors that contribute to this problem, but perhaps one of the most significant is poor food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EECA1-0D39-4FE5-AA0E-A5DB4F57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9B14D-AB21-42C3-828A-70754B4B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F34FA-E9F2-49AA-B869-6AA76673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E4126-52DF-45E4-B919-A3446BA3F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66" y="1818640"/>
            <a:ext cx="9284907" cy="50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DEDC32-6E20-4B73-A2D4-AD379F860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0" y="162560"/>
            <a:ext cx="14489793" cy="65531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65116-7F21-4C33-A32D-FAED9733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D56F5-329B-4263-B915-A5550026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7A6E8-0D93-43D8-84A7-2F3E3EA1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Before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Before agriculture people found food through:</a:t>
            </a:r>
          </a:p>
          <a:p>
            <a:pPr lvl="1"/>
            <a:r>
              <a:rPr lang="en-US" sz="3600" dirty="0"/>
              <a:t>Hunting:  killing animals to eat</a:t>
            </a:r>
          </a:p>
          <a:p>
            <a:pPr lvl="1"/>
            <a:r>
              <a:rPr lang="en-US" sz="3600" dirty="0"/>
              <a:t>Gathering: picking existing plants to eat</a:t>
            </a:r>
          </a:p>
          <a:p>
            <a:r>
              <a:rPr lang="en-US" sz="4000" dirty="0"/>
              <a:t>Nomadic lifestyle</a:t>
            </a:r>
          </a:p>
          <a:p>
            <a:pPr lvl="1"/>
            <a:r>
              <a:rPr lang="en-US" sz="3600" dirty="0"/>
              <a:t>When food sources ran out then people would move to somewhere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1</a:t>
            </a:r>
            <a:r>
              <a:rPr lang="en-US" sz="4400" b="1" baseline="30000" dirty="0"/>
              <a:t>st</a:t>
            </a:r>
            <a:r>
              <a:rPr lang="en-US" sz="4400" b="1" dirty="0"/>
              <a:t> Agricultural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10,000 years ago</a:t>
            </a:r>
          </a:p>
          <a:p>
            <a:pPr lvl="1"/>
            <a:r>
              <a:rPr lang="en-US" sz="2800" dirty="0"/>
              <a:t>Humans first planted and harvested edible plants and domesticated wild animals</a:t>
            </a:r>
          </a:p>
          <a:p>
            <a:pPr lvl="1"/>
            <a:r>
              <a:rPr lang="en-US" sz="2800" dirty="0"/>
              <a:t>Allowed them to stop moving around and settle down</a:t>
            </a:r>
          </a:p>
          <a:p>
            <a:r>
              <a:rPr lang="en-US" sz="3200" dirty="0"/>
              <a:t>Early agricultural regions</a:t>
            </a:r>
          </a:p>
          <a:p>
            <a:pPr lvl="1"/>
            <a:r>
              <a:rPr lang="en-US" sz="2800" dirty="0"/>
              <a:t>Mesopotamia, China, Central America, Egypt, India</a:t>
            </a:r>
          </a:p>
          <a:p>
            <a:r>
              <a:rPr lang="en-US" sz="3200" dirty="0"/>
              <a:t>New Ideas </a:t>
            </a:r>
          </a:p>
          <a:p>
            <a:pPr lvl="1"/>
            <a:r>
              <a:rPr lang="en-US" sz="2800" dirty="0"/>
              <a:t>Irrigation, Plowing, Fencing, Terracing,</a:t>
            </a:r>
          </a:p>
          <a:p>
            <a:pPr marL="283464" lvl="1" indent="0">
              <a:buNone/>
            </a:pPr>
            <a:r>
              <a:rPr lang="en-US" sz="2800" dirty="0"/>
              <a:t>  Fertilizing</a:t>
            </a:r>
            <a:endParaRPr lang="en-US" sz="21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32D72-FDD9-49E0-A02D-2B3B764D9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19" y="4326498"/>
            <a:ext cx="2795654" cy="18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1</a:t>
            </a:r>
            <a:r>
              <a:rPr lang="en-US" sz="4400" b="1" baseline="30000" dirty="0"/>
              <a:t>st</a:t>
            </a:r>
            <a:r>
              <a:rPr lang="en-US" sz="4400" b="1" dirty="0"/>
              <a:t> Agricultural Revolution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94" y="1675204"/>
            <a:ext cx="8843211" cy="4498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2</a:t>
            </a:r>
            <a:r>
              <a:rPr lang="en-US" sz="4400" b="1" baseline="30000" dirty="0"/>
              <a:t>nd</a:t>
            </a:r>
            <a:r>
              <a:rPr lang="en-US" sz="4400" b="1" dirty="0"/>
              <a:t> Agricultural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Began in Western Europe in the 1600s</a:t>
            </a:r>
          </a:p>
          <a:p>
            <a:pPr lvl="1"/>
            <a:r>
              <a:rPr lang="en-US" sz="3200" dirty="0"/>
              <a:t>Promoted higher yields per acre and per farmer</a:t>
            </a:r>
          </a:p>
          <a:p>
            <a:r>
              <a:rPr lang="en-US" sz="3600" dirty="0"/>
              <a:t>New ideas</a:t>
            </a:r>
          </a:p>
          <a:p>
            <a:pPr lvl="1"/>
            <a:r>
              <a:rPr lang="en-US" sz="3200" dirty="0"/>
              <a:t>Crop rotation</a:t>
            </a:r>
          </a:p>
          <a:p>
            <a:pPr lvl="1"/>
            <a:r>
              <a:rPr lang="en-US" sz="3200" dirty="0"/>
              <a:t>Increased use of fertilizers, </a:t>
            </a:r>
          </a:p>
          <a:p>
            <a:pPr lvl="1"/>
            <a:r>
              <a:rPr lang="en-US" sz="3200" dirty="0"/>
              <a:t>New technology </a:t>
            </a:r>
          </a:p>
          <a:p>
            <a:pPr lvl="2"/>
            <a:r>
              <a:rPr lang="en-US" sz="2800" dirty="0"/>
              <a:t>Seed drill</a:t>
            </a:r>
          </a:p>
          <a:p>
            <a:pPr lvl="2"/>
            <a:r>
              <a:rPr lang="en-US" sz="2800" dirty="0"/>
              <a:t>Collars for draft animals </a:t>
            </a:r>
          </a:p>
          <a:p>
            <a:pPr lvl="2"/>
            <a:r>
              <a:rPr lang="en-US" sz="2800" dirty="0"/>
              <a:t>Fertilizers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99" y="2942723"/>
            <a:ext cx="4304485" cy="32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2</a:t>
            </a:r>
            <a:r>
              <a:rPr lang="en-US" sz="4400" b="1" baseline="30000" dirty="0"/>
              <a:t>nd</a:t>
            </a:r>
            <a:r>
              <a:rPr lang="en-US" sz="4400" b="1" dirty="0"/>
              <a:t> Agricultural Revolution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96" y="1459653"/>
            <a:ext cx="6855745" cy="4543612"/>
          </a:xfrm>
        </p:spPr>
      </p:pic>
    </p:spTree>
    <p:extLst>
      <p:ext uri="{BB962C8B-B14F-4D97-AF65-F5344CB8AC3E}">
        <p14:creationId xmlns:p14="http://schemas.microsoft.com/office/powerpoint/2010/main" val="1027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3</a:t>
            </a:r>
            <a:r>
              <a:rPr lang="en-US" sz="4400" b="1" baseline="30000" dirty="0"/>
              <a:t>rd</a:t>
            </a:r>
            <a:r>
              <a:rPr lang="en-US" sz="4400" b="1" dirty="0"/>
              <a:t> Agricultural Revolution/Green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Green Revolution: 1960s and continues today</a:t>
            </a:r>
          </a:p>
          <a:p>
            <a:r>
              <a:rPr lang="en-US" sz="3600" dirty="0"/>
              <a:t>Began in the US</a:t>
            </a:r>
          </a:p>
          <a:p>
            <a:r>
              <a:rPr lang="en-US" sz="3600" dirty="0"/>
              <a:t>Introduced and diffused hybrid strains of grains by cross pollinating </a:t>
            </a:r>
          </a:p>
          <a:p>
            <a:pPr lvl="2"/>
            <a:r>
              <a:rPr lang="en-US" sz="3000" dirty="0"/>
              <a:t>Miracle rice and wheat</a:t>
            </a:r>
          </a:p>
          <a:p>
            <a:pPr lvl="2"/>
            <a:r>
              <a:rPr lang="en-US" sz="3000" dirty="0"/>
              <a:t>Mature in shorter amount of time</a:t>
            </a:r>
          </a:p>
          <a:p>
            <a:r>
              <a:rPr lang="en-US" sz="3600" dirty="0"/>
              <a:t>Reduced famines due to crop failure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D4A1D0-C379-405F-A05C-8B0618E3F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" y="0"/>
            <a:ext cx="12163718" cy="6934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16B-8F9E-4331-B553-7004F00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2A66B-E004-4F8F-AC90-4DE5CF64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74632-010B-4529-8E7A-C5F4BE27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GMOs vs. Organic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Genetically Modified Organisms (GMOs) – Crops that carry new traits that have been inserted through advanced genetic engineering methods </a:t>
            </a:r>
          </a:p>
          <a:p>
            <a:r>
              <a:rPr lang="en-US" sz="3200" dirty="0"/>
              <a:t>GMOs are positive because they are resistant to diseases and insects and grow bigger and/or faster.</a:t>
            </a:r>
          </a:p>
          <a:p>
            <a:r>
              <a:rPr lang="en-US" sz="3200" dirty="0"/>
              <a:t>Some people do not like GMOs because they are not natural so there is also a push for more organic food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EA48BFB57F04B8C0F5005F0315AC7" ma:contentTypeVersion="9" ma:contentTypeDescription="Create a new document." ma:contentTypeScope="" ma:versionID="8db5919b550f1a8c694a681a47a59f54">
  <xsd:schema xmlns:xsd="http://www.w3.org/2001/XMLSchema" xmlns:xs="http://www.w3.org/2001/XMLSchema" xmlns:p="http://schemas.microsoft.com/office/2006/metadata/properties" xmlns:ns2="5dae4404-dfbb-4ba8-a6ec-3698f8336903" xmlns:ns3="1ca390e9-9f79-49f8-971d-978e7e6e6f76" targetNamespace="http://schemas.microsoft.com/office/2006/metadata/properties" ma:root="true" ma:fieldsID="7ce4f5d0c3783300da5632bbbf8bef7e" ns2:_="" ns3:_="">
    <xsd:import namespace="5dae4404-dfbb-4ba8-a6ec-3698f8336903"/>
    <xsd:import namespace="1ca390e9-9f79-49f8-971d-978e7e6e6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e4404-dfbb-4ba8-a6ec-3698f8336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90e9-9f79-49f8-971d-978e7e6e6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F307F5-9ACD-4F00-9F08-1F0E3F476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e4404-dfbb-4ba8-a6ec-3698f8336903"/>
    <ds:schemaRef ds:uri="1ca390e9-9f79-49f8-971d-978e7e6e6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FEE93-E010-45EA-A8F2-8FDCCD131F6E}">
  <ds:schemaRefs>
    <ds:schemaRef ds:uri="5dae4404-dfbb-4ba8-a6ec-3698f833690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1ca390e9-9f79-49f8-971d-978e7e6e6f7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B5E2AB-EC70-4D6F-A659-4B46C3698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435</TotalTime>
  <Words>379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Ecology 16x9</vt:lpstr>
      <vt:lpstr>Introduction to Agriculture</vt:lpstr>
      <vt:lpstr>Before Agriculture</vt:lpstr>
      <vt:lpstr>1st Agricultural Revolution</vt:lpstr>
      <vt:lpstr>1st Agricultural Revolution</vt:lpstr>
      <vt:lpstr>2nd Agricultural Revolution</vt:lpstr>
      <vt:lpstr>2nd Agricultural Revolution</vt:lpstr>
      <vt:lpstr>3rd Agricultural Revolution/Green Revolution</vt:lpstr>
      <vt:lpstr>PowerPoint Presentation</vt:lpstr>
      <vt:lpstr>GMOs vs. Organic Agriculture</vt:lpstr>
      <vt:lpstr>Genetically Modified Organisms (GMOs)</vt:lpstr>
      <vt:lpstr>Positive Impacts of Agriculture Today</vt:lpstr>
      <vt:lpstr>Negative Impacts of Agriculture Today</vt:lpstr>
      <vt:lpstr>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Agriculture</dc:title>
  <dc:creator>Sarah Kietzman</dc:creator>
  <cp:lastModifiedBy>John Burgess</cp:lastModifiedBy>
  <cp:revision>29</cp:revision>
  <dcterms:created xsi:type="dcterms:W3CDTF">2017-11-02T12:53:01Z</dcterms:created>
  <dcterms:modified xsi:type="dcterms:W3CDTF">2019-11-06T17:30:39Z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0x010100E77EA48BFB57F04B8C0F5005F0315AC7</vt:lpwstr>
  </property>
</Properties>
</file>