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4"/>
  </p:sldMasterIdLst>
  <p:sldIdLst>
    <p:sldId id="261" r:id="rId5"/>
    <p:sldId id="262" r:id="rId6"/>
    <p:sldId id="271" r:id="rId7"/>
    <p:sldId id="263" r:id="rId8"/>
    <p:sldId id="264" r:id="rId9"/>
    <p:sldId id="265" r:id="rId10"/>
    <p:sldId id="267" r:id="rId11"/>
    <p:sldId id="266" r:id="rId12"/>
    <p:sldId id="272" r:id="rId13"/>
    <p:sldId id="273" r:id="rId14"/>
    <p:sldId id="25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0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1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5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74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49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4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29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7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0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2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1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7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2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90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Industrialization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ACBB-69D3-41AF-99E8-5E8B64B2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Desalinization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B751F1-30C4-4D69-BD13-53DC30CFB1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290770"/>
            <a:ext cx="4395787" cy="37353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04E9C-37E2-4BBE-9FB0-AD71C88E2E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 </a:t>
            </a:r>
            <a:r>
              <a:rPr lang="en-US" b="1" dirty="0"/>
              <a:t>Aral</a:t>
            </a:r>
            <a:r>
              <a:rPr lang="en-US" dirty="0"/>
              <a:t> </a:t>
            </a:r>
            <a:r>
              <a:rPr lang="en-US" b="1" dirty="0"/>
              <a:t>Sea</a:t>
            </a:r>
            <a:r>
              <a:rPr lang="en-US" dirty="0"/>
              <a:t> is </a:t>
            </a:r>
            <a:r>
              <a:rPr lang="en-US" b="1" dirty="0"/>
              <a:t>shrinking</a:t>
            </a:r>
            <a:r>
              <a:rPr lang="en-US" dirty="0"/>
              <a:t> because in 1960 they made a huge irrigation passage from both the rivers that flow into the </a:t>
            </a:r>
            <a:r>
              <a:rPr lang="en-US" b="1" dirty="0"/>
              <a:t>Aral</a:t>
            </a:r>
            <a:r>
              <a:rPr lang="en-US" dirty="0"/>
              <a:t> </a:t>
            </a:r>
            <a:r>
              <a:rPr lang="en-US" b="1" dirty="0"/>
              <a:t>Sea</a:t>
            </a:r>
            <a:r>
              <a:rPr lang="en-US" dirty="0"/>
              <a:t>. Those irrigation passages have taken a lot of the water from the rivers. Slowly less water got to the </a:t>
            </a:r>
            <a:r>
              <a:rPr lang="en-US" b="1" dirty="0"/>
              <a:t>Aral</a:t>
            </a:r>
            <a:r>
              <a:rPr lang="en-US" dirty="0"/>
              <a:t> </a:t>
            </a:r>
            <a:r>
              <a:rPr lang="en-US" b="1" dirty="0"/>
              <a:t>sea</a:t>
            </a:r>
            <a:r>
              <a:rPr lang="en-US" dirty="0"/>
              <a:t> from the rivers and those are the only sources of water the </a:t>
            </a:r>
            <a:r>
              <a:rPr lang="en-US" b="1" dirty="0"/>
              <a:t>Aral</a:t>
            </a:r>
            <a:r>
              <a:rPr lang="en-US" dirty="0"/>
              <a:t> </a:t>
            </a:r>
            <a:r>
              <a:rPr lang="en-US" b="1" dirty="0"/>
              <a:t>sea</a:t>
            </a:r>
            <a:r>
              <a:rPr lang="en-US" dirty="0"/>
              <a:t> has.</a:t>
            </a:r>
          </a:p>
          <a:p>
            <a:r>
              <a:rPr lang="en-US" u="sng" dirty="0"/>
              <a:t>Desalination</a:t>
            </a:r>
            <a:r>
              <a:rPr lang="en-US" dirty="0"/>
              <a:t> is a process that takes away mineral components from saline water</a:t>
            </a:r>
          </a:p>
        </p:txBody>
      </p:sp>
    </p:spTree>
    <p:extLst>
      <p:ext uri="{BB962C8B-B14F-4D97-AF65-F5344CB8AC3E}">
        <p14:creationId xmlns:p14="http://schemas.microsoft.com/office/powerpoint/2010/main" val="286258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Research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9848" y="1289304"/>
            <a:ext cx="4754880" cy="64008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9848" y="2073193"/>
            <a:ext cx="4754880" cy="4651803"/>
          </a:xfrm>
        </p:spPr>
        <p:txBody>
          <a:bodyPr>
            <a:normAutofit/>
          </a:bodyPr>
          <a:lstStyle/>
          <a:p>
            <a:r>
              <a:rPr lang="en-US" dirty="0"/>
              <a:t>Fracking in Oklahoma</a:t>
            </a:r>
          </a:p>
          <a:p>
            <a:r>
              <a:rPr lang="en-US" dirty="0"/>
              <a:t>Strip-Mining</a:t>
            </a:r>
          </a:p>
          <a:p>
            <a:r>
              <a:rPr lang="en-US" dirty="0"/>
              <a:t>Deforestation</a:t>
            </a:r>
          </a:p>
          <a:p>
            <a:r>
              <a:rPr lang="en-US" dirty="0"/>
              <a:t>Hoover Dam </a:t>
            </a:r>
          </a:p>
          <a:p>
            <a:r>
              <a:rPr lang="en-US" dirty="0"/>
              <a:t>Three Gorges Dam  </a:t>
            </a:r>
          </a:p>
          <a:p>
            <a:r>
              <a:rPr lang="en-US" dirty="0"/>
              <a:t>Keystone Oil Pipeline</a:t>
            </a:r>
          </a:p>
          <a:p>
            <a:r>
              <a:rPr lang="en-US" dirty="0" err="1"/>
              <a:t>Itaipu</a:t>
            </a:r>
            <a:r>
              <a:rPr lang="en-US" dirty="0"/>
              <a:t> Dam Aswan High Dam </a:t>
            </a:r>
          </a:p>
          <a:p>
            <a:r>
              <a:rPr lang="en-US" dirty="0"/>
              <a:t>Niagara Falls</a:t>
            </a:r>
          </a:p>
          <a:p>
            <a:r>
              <a:rPr lang="en-US" dirty="0"/>
              <a:t>ANWR Oil Reserves </a:t>
            </a:r>
          </a:p>
          <a:p>
            <a:r>
              <a:rPr lang="en-US" dirty="0"/>
              <a:t>Gulf of Mexico Oil wells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64224" y="1252727"/>
            <a:ext cx="4754880" cy="640080"/>
          </a:xfrm>
        </p:spPr>
        <p:txBody>
          <a:bodyPr/>
          <a:lstStyle/>
          <a:p>
            <a:r>
              <a:rPr lang="en-US" dirty="0"/>
              <a:t>Details needed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64224" y="2003367"/>
            <a:ext cx="4754880" cy="3291840"/>
          </a:xfrm>
        </p:spPr>
        <p:txBody>
          <a:bodyPr/>
          <a:lstStyle/>
          <a:p>
            <a:r>
              <a:rPr lang="en-US" dirty="0"/>
              <a:t>Location</a:t>
            </a:r>
          </a:p>
          <a:p>
            <a:r>
              <a:rPr lang="en-US" dirty="0"/>
              <a:t>Cost to build or do</a:t>
            </a:r>
          </a:p>
          <a:p>
            <a:r>
              <a:rPr lang="en-US" dirty="0"/>
              <a:t>When constructed (or started)</a:t>
            </a:r>
          </a:p>
          <a:p>
            <a:r>
              <a:rPr lang="en-US" dirty="0"/>
              <a:t>Construction Issues (environmental concerns, deaths,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Pros/Cons to it</a:t>
            </a:r>
          </a:p>
        </p:txBody>
      </p:sp>
    </p:spTree>
    <p:extLst>
      <p:ext uri="{BB962C8B-B14F-4D97-AF65-F5344CB8AC3E}">
        <p14:creationId xmlns:p14="http://schemas.microsoft.com/office/powerpoint/2010/main" val="155581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Industrialization?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Industrialization can be defined as the large-scale introduction of manufacturing, advanced technical enterprises and other productive economic activity into an area</a:t>
            </a:r>
          </a:p>
          <a:p>
            <a:pPr lvl="1"/>
            <a:r>
              <a:rPr lang="en-US" sz="2800" dirty="0"/>
              <a:t>In simple terms: using more factories to make more products</a:t>
            </a:r>
          </a:p>
        </p:txBody>
      </p:sp>
    </p:spTree>
    <p:extLst>
      <p:ext uri="{BB962C8B-B14F-4D97-AF65-F5344CB8AC3E}">
        <p14:creationId xmlns:p14="http://schemas.microsoft.com/office/powerpoint/2010/main" val="265570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Darker Countries=More Industrialized!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175483"/>
            <a:ext cx="8947150" cy="3950071"/>
          </a:xfrm>
        </p:spPr>
      </p:pic>
    </p:spTree>
    <p:extLst>
      <p:ext uri="{BB962C8B-B14F-4D97-AF65-F5344CB8AC3E}">
        <p14:creationId xmlns:p14="http://schemas.microsoft.com/office/powerpoint/2010/main" val="171629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&amp; Cons of Industry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Pros!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03313" y="2104865"/>
            <a:ext cx="4396339" cy="41827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People are able to buy goods since they are available and cheap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Countries can make more money through their new industries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When countries have more money, they have more power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54494" y="1434737"/>
            <a:ext cx="4396339" cy="576262"/>
          </a:xfrm>
        </p:spPr>
        <p:txBody>
          <a:bodyPr/>
          <a:lstStyle/>
          <a:p>
            <a:r>
              <a:rPr lang="en-US" dirty="0"/>
              <a:t>Cons!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54494" y="2193131"/>
            <a:ext cx="4396339" cy="374173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Not everyone makes the correct amount of money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Some countries will overuse resources in order to make more goods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Factories lead to global pollution</a:t>
            </a:r>
          </a:p>
        </p:txBody>
      </p:sp>
    </p:spTree>
    <p:extLst>
      <p:ext uri="{BB962C8B-B14F-4D97-AF65-F5344CB8AC3E}">
        <p14:creationId xmlns:p14="http://schemas.microsoft.com/office/powerpoint/2010/main" val="33698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9521" y="1853248"/>
            <a:ext cx="4396341" cy="472172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Positive</a:t>
            </a:r>
          </a:p>
          <a:p>
            <a:pPr lvl="1"/>
            <a:r>
              <a:rPr lang="en-US" sz="2600" dirty="0"/>
              <a:t>Allows a country to gain lumber quickly to use for different industries. Makes more money</a:t>
            </a:r>
          </a:p>
          <a:p>
            <a:r>
              <a:rPr lang="en-US" sz="3000" dirty="0"/>
              <a:t>Negative</a:t>
            </a:r>
          </a:p>
          <a:p>
            <a:pPr lvl="1"/>
            <a:r>
              <a:rPr lang="en-US" sz="2600" dirty="0"/>
              <a:t>Destroys many ecosystems around the world, usually rainforests</a:t>
            </a:r>
          </a:p>
          <a:p>
            <a:endParaRPr lang="en-US" dirty="0"/>
          </a:p>
        </p:txBody>
      </p:sp>
      <p:pic>
        <p:nvPicPr>
          <p:cNvPr id="4098" name="Picture 2" descr="Image result for deforest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3" y="2134469"/>
            <a:ext cx="6210222" cy="32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9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08527" y="1934172"/>
            <a:ext cx="4396341" cy="4200245"/>
          </a:xfrm>
        </p:spPr>
        <p:txBody>
          <a:bodyPr>
            <a:noAutofit/>
          </a:bodyPr>
          <a:lstStyle/>
          <a:p>
            <a:r>
              <a:rPr lang="en-US" sz="2800" dirty="0"/>
              <a:t>Positive</a:t>
            </a:r>
          </a:p>
          <a:p>
            <a:pPr lvl="1"/>
            <a:r>
              <a:rPr lang="en-US" sz="2400" dirty="0"/>
              <a:t>Helps a country obtain more oil and petroleum for different uses</a:t>
            </a:r>
          </a:p>
          <a:p>
            <a:r>
              <a:rPr lang="en-US" sz="2800" dirty="0"/>
              <a:t>Negative</a:t>
            </a:r>
          </a:p>
          <a:p>
            <a:pPr lvl="1"/>
            <a:r>
              <a:rPr lang="en-US" sz="2400" dirty="0"/>
              <a:t>Is the major cause of environmental damage such as oil pollution and earthquakes</a:t>
            </a:r>
          </a:p>
        </p:txBody>
      </p:sp>
      <p:pic>
        <p:nvPicPr>
          <p:cNvPr id="3074" name="Picture 2" descr="Image result for frac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0" y="1934171"/>
            <a:ext cx="6802146" cy="39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4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78493" y="1853248"/>
            <a:ext cx="4396341" cy="4200245"/>
          </a:xfrm>
        </p:spPr>
        <p:txBody>
          <a:bodyPr>
            <a:noAutofit/>
          </a:bodyPr>
          <a:lstStyle/>
          <a:p>
            <a:r>
              <a:rPr lang="en-US" sz="2800" dirty="0"/>
              <a:t>Positive</a:t>
            </a:r>
          </a:p>
          <a:p>
            <a:pPr lvl="1"/>
            <a:r>
              <a:rPr lang="en-US" sz="2400" dirty="0"/>
              <a:t>Helps a country gain more water for agriculture and its population</a:t>
            </a:r>
          </a:p>
          <a:p>
            <a:r>
              <a:rPr lang="en-US" sz="2800" dirty="0"/>
              <a:t>Negative</a:t>
            </a:r>
          </a:p>
          <a:p>
            <a:pPr lvl="1"/>
            <a:r>
              <a:rPr lang="en-US" sz="2400" dirty="0"/>
              <a:t>Countries down stream can dry up. Ecosystems are rapidly changed due to less water</a:t>
            </a:r>
          </a:p>
        </p:txBody>
      </p:sp>
      <p:pic>
        <p:nvPicPr>
          <p:cNvPr id="2050" name="Picture 2" descr="Image result for dam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9" y="1853248"/>
            <a:ext cx="6762262" cy="45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8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343956" y="1516161"/>
            <a:ext cx="4396341" cy="4200245"/>
          </a:xfrm>
        </p:spPr>
        <p:txBody>
          <a:bodyPr>
            <a:noAutofit/>
          </a:bodyPr>
          <a:lstStyle/>
          <a:p>
            <a:r>
              <a:rPr lang="en-US" sz="2800" dirty="0"/>
              <a:t>Positive</a:t>
            </a:r>
          </a:p>
          <a:p>
            <a:pPr lvl="1"/>
            <a:r>
              <a:rPr lang="en-US" sz="2400" dirty="0"/>
              <a:t>It’s a quick &amp; easy method to collect precious mineral resources for a country’s industry</a:t>
            </a:r>
          </a:p>
          <a:p>
            <a:r>
              <a:rPr lang="en-US" sz="2800" dirty="0"/>
              <a:t>Negative</a:t>
            </a:r>
          </a:p>
          <a:p>
            <a:pPr lvl="1"/>
            <a:r>
              <a:rPr lang="en-US" sz="2400" dirty="0"/>
              <a:t>Destructive to the environment. Unable to properly use land once strip mined.</a:t>
            </a:r>
          </a:p>
        </p:txBody>
      </p:sp>
      <p:pic>
        <p:nvPicPr>
          <p:cNvPr id="1026" name="Picture 2" descr="Image result for strip mining defini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" y="1986422"/>
            <a:ext cx="6590518" cy="39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4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1D34C-1307-4BED-A1CE-4AC917D3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Overfishing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6C715-4C16-4117-B525-D8A8B5122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1600199"/>
            <a:ext cx="4166509" cy="50196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Because ships can fish at a rate faster than replacement the fishing industry has to be regulated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UN places a quota to limit how much fish (and other resources) can be used</a:t>
            </a:r>
          </a:p>
          <a:p>
            <a:pPr>
              <a:lnSpc>
                <a:spcPct val="90000"/>
              </a:lnSpc>
            </a:pPr>
            <a:r>
              <a:rPr lang="en-US" sz="1700" u="sng" dirty="0"/>
              <a:t>Laws of the Sea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exclusive economic zone (EEZ) within which a coastal country has control over fisheries and their exploitation. This effectively restricts most fishing operations on the continental shelves to national vessels or to craft licensed by the state-200 mi</a:t>
            </a:r>
          </a:p>
          <a:p>
            <a:pPr>
              <a:lnSpc>
                <a:spcPct val="90000"/>
              </a:lnSpc>
            </a:pPr>
            <a:r>
              <a:rPr lang="en-US" sz="1900" u="sng" dirty="0"/>
              <a:t>Territorial Sea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12 mile area that a country controls politically and economically 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EAFD5F-DDE2-409D-A9A0-DB80B0F34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6093992" y="1184015"/>
            <a:ext cx="6010922" cy="4911984"/>
          </a:xfrm>
          <a:prstGeom prst="rect">
            <a:avLst/>
          </a:prstGeom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9342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EA48BFB57F04B8C0F5005F0315AC7" ma:contentTypeVersion="9" ma:contentTypeDescription="Create a new document." ma:contentTypeScope="" ma:versionID="8db5919b550f1a8c694a681a47a59f54">
  <xsd:schema xmlns:xsd="http://www.w3.org/2001/XMLSchema" xmlns:xs="http://www.w3.org/2001/XMLSchema" xmlns:p="http://schemas.microsoft.com/office/2006/metadata/properties" xmlns:ns2="5dae4404-dfbb-4ba8-a6ec-3698f8336903" xmlns:ns3="1ca390e9-9f79-49f8-971d-978e7e6e6f76" targetNamespace="http://schemas.microsoft.com/office/2006/metadata/properties" ma:root="true" ma:fieldsID="7ce4f5d0c3783300da5632bbbf8bef7e" ns2:_="" ns3:_="">
    <xsd:import namespace="5dae4404-dfbb-4ba8-a6ec-3698f8336903"/>
    <xsd:import namespace="1ca390e9-9f79-49f8-971d-978e7e6e6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e4404-dfbb-4ba8-a6ec-3698f8336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390e9-9f79-49f8-971d-978e7e6e6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5E983-B57A-4F90-829A-DB6204444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CC4B05-F42D-43A1-B7E5-0C983001A44A}">
  <ds:schemaRefs>
    <ds:schemaRef ds:uri="http://schemas.microsoft.com/office/2006/documentManagement/types"/>
    <ds:schemaRef ds:uri="http://purl.org/dc/terms/"/>
    <ds:schemaRef ds:uri="http://purl.org/dc/dcmitype/"/>
    <ds:schemaRef ds:uri="5dae4404-dfbb-4ba8-a6ec-3698f8336903"/>
    <ds:schemaRef ds:uri="1ca390e9-9f79-49f8-971d-978e7e6e6f76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DB1CD2F-E9ED-4620-B43B-038789CD3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e4404-dfbb-4ba8-a6ec-3698f8336903"/>
    <ds:schemaRef ds:uri="1ca390e9-9f79-49f8-971d-978e7e6e6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789</TotalTime>
  <Words>452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Industrialization</vt:lpstr>
      <vt:lpstr>What is Industrialization?</vt:lpstr>
      <vt:lpstr>Darker Countries=More Industrialized!</vt:lpstr>
      <vt:lpstr>Pros &amp; Cons of Industry</vt:lpstr>
      <vt:lpstr>Deforestation</vt:lpstr>
      <vt:lpstr>Fracking</vt:lpstr>
      <vt:lpstr>Damming</vt:lpstr>
      <vt:lpstr>Strip Mining</vt:lpstr>
      <vt:lpstr>Overfishing</vt:lpstr>
      <vt:lpstr>Desalinization </vt:lpstr>
      <vt:lpstr>Research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Lewis</dc:creator>
  <cp:lastModifiedBy>John Burgess</cp:lastModifiedBy>
  <cp:revision>25</cp:revision>
  <dcterms:created xsi:type="dcterms:W3CDTF">2017-11-14T17:34:18Z</dcterms:created>
  <dcterms:modified xsi:type="dcterms:W3CDTF">2019-11-13T13:37:16Z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0x010100E77EA48BFB57F04B8C0F5005F0315AC7</vt:lpwstr>
  </property>
</Properties>
</file>