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60" r:id="rId4"/>
    <p:sldId id="261" r:id="rId5"/>
    <p:sldId id="262" r:id="rId6"/>
    <p:sldId id="258" r:id="rId7"/>
  </p:sldIdLst>
  <p:sldSz cx="12192000" cy="6858000"/>
  <p:notesSz cx="9223375" cy="7004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6796" cy="351419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24445" y="0"/>
            <a:ext cx="3996796" cy="351419"/>
          </a:xfrm>
          <a:prstGeom prst="rect">
            <a:avLst/>
          </a:prstGeom>
        </p:spPr>
        <p:txBody>
          <a:bodyPr vert="horz" lIns="92400" tIns="46200" rIns="92400" bIns="46200" rtlCol="0"/>
          <a:lstStyle>
            <a:lvl1pPr algn="r">
              <a:defRPr sz="1200"/>
            </a:lvl1pPr>
          </a:lstStyle>
          <a:p>
            <a:fld id="{B4BA6EB9-AB27-4BA2-9971-7E4680FE11C5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2633"/>
            <a:ext cx="3996796" cy="351418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24445" y="6652633"/>
            <a:ext cx="3996796" cy="351418"/>
          </a:xfrm>
          <a:prstGeom prst="rect">
            <a:avLst/>
          </a:prstGeom>
        </p:spPr>
        <p:txBody>
          <a:bodyPr vert="horz" lIns="92400" tIns="46200" rIns="92400" bIns="46200" rtlCol="0" anchor="b"/>
          <a:lstStyle>
            <a:lvl1pPr algn="r">
              <a:defRPr sz="1200"/>
            </a:lvl1pPr>
          </a:lstStyle>
          <a:p>
            <a:fld id="{36A0A526-DBDD-4A4E-ADD8-9D6EFF049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4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9732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24463" y="0"/>
            <a:ext cx="399732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743FC6-6A1A-4AA8-9905-B7F1B42176D7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09838" y="876300"/>
            <a:ext cx="4203700" cy="236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2338" y="3370263"/>
            <a:ext cx="7378700" cy="275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3213"/>
            <a:ext cx="399732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24463" y="6653213"/>
            <a:ext cx="399732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58F8C-843D-4224-848B-929C72270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4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58F8C-843D-4224-848B-929C722705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38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58F8C-843D-4224-848B-929C722705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58F8C-843D-4224-848B-929C722705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58F8C-843D-4224-848B-929C722705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56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58F8C-843D-4224-848B-929C722705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32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58F8C-843D-4224-848B-929C722705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22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207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6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5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810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809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930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3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82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6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12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3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F0EC4CF0-506A-4360-B8E7-8A496109B720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E3EBC7A3-CB92-4D7F-94C0-EA3F6B671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18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Demographic Transition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40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655" y="193964"/>
            <a:ext cx="9875520" cy="1356360"/>
          </a:xfrm>
        </p:spPr>
        <p:txBody>
          <a:bodyPr/>
          <a:lstStyle/>
          <a:p>
            <a:r>
              <a:rPr lang="en-US" dirty="0"/>
              <a:t>Stage 1: Low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290" y="1356360"/>
            <a:ext cx="4851400" cy="4564149"/>
          </a:xfrm>
        </p:spPr>
        <p:txBody>
          <a:bodyPr>
            <a:normAutofit/>
          </a:bodyPr>
          <a:lstStyle/>
          <a:p>
            <a:r>
              <a:rPr lang="en-US" sz="2800" b="1" dirty="0"/>
              <a:t>BR and DR are both very high and relatively equal</a:t>
            </a:r>
          </a:p>
          <a:p>
            <a:r>
              <a:rPr lang="en-US" sz="2800" b="1" dirty="0"/>
              <a:t>RNI is almost 0 </a:t>
            </a:r>
          </a:p>
          <a:p>
            <a:pPr lvl="1"/>
            <a:r>
              <a:rPr lang="en-US" sz="2400" b="1" dirty="0"/>
              <a:t>BR and DR widely change from year to year </a:t>
            </a:r>
          </a:p>
          <a:p>
            <a:pPr lvl="1"/>
            <a:r>
              <a:rPr lang="en-US" sz="2400" b="1" dirty="0"/>
              <a:t>Primarily seen in hunter-gatherer societies </a:t>
            </a:r>
            <a:endParaRPr lang="en-US" sz="2000" b="1" dirty="0"/>
          </a:p>
          <a:p>
            <a:r>
              <a:rPr lang="en-US" sz="2800" b="1" u="sng" dirty="0"/>
              <a:t>NO COUNTRIES ARE HERE TODAY</a:t>
            </a:r>
          </a:p>
          <a:p>
            <a:endParaRPr lang="en-US" sz="2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08994" y="691341"/>
            <a:ext cx="5610352" cy="4023360"/>
          </a:xfrm>
        </p:spPr>
        <p:txBody>
          <a:bodyPr>
            <a:noAutofit/>
          </a:bodyPr>
          <a:lstStyle/>
          <a:p>
            <a:r>
              <a:rPr lang="en-US" sz="2400" b="1" dirty="0"/>
              <a:t>Birth Rate is high as a result of: </a:t>
            </a:r>
          </a:p>
          <a:p>
            <a:pPr lvl="1"/>
            <a:r>
              <a:rPr lang="en-US" b="1" dirty="0"/>
              <a:t>Lack of family planning </a:t>
            </a:r>
          </a:p>
          <a:p>
            <a:pPr lvl="1"/>
            <a:r>
              <a:rPr lang="en-US" b="1" dirty="0"/>
              <a:t>High Infant Mortality Rate</a:t>
            </a:r>
          </a:p>
          <a:p>
            <a:pPr lvl="1"/>
            <a:r>
              <a:rPr lang="en-US" b="1" dirty="0"/>
              <a:t>Need for workers in agriculture </a:t>
            </a:r>
          </a:p>
          <a:p>
            <a:pPr lvl="1"/>
            <a:r>
              <a:rPr lang="en-US" b="1" dirty="0"/>
              <a:t>Children as economic assets </a:t>
            </a:r>
          </a:p>
          <a:p>
            <a:r>
              <a:rPr lang="en-US" sz="2400" b="1" dirty="0"/>
              <a:t>Death Rate is high because of: </a:t>
            </a:r>
          </a:p>
          <a:p>
            <a:pPr lvl="1"/>
            <a:r>
              <a:rPr lang="en-US" b="1" dirty="0"/>
              <a:t>High levels of disease </a:t>
            </a:r>
          </a:p>
          <a:p>
            <a:pPr lvl="1"/>
            <a:r>
              <a:rPr lang="en-US" b="1" dirty="0"/>
              <a:t>Famine </a:t>
            </a:r>
          </a:p>
          <a:p>
            <a:pPr lvl="1"/>
            <a:r>
              <a:rPr lang="en-US" b="1" dirty="0"/>
              <a:t>Lack of clean water and sanitation </a:t>
            </a:r>
          </a:p>
          <a:p>
            <a:pPr lvl="1"/>
            <a:r>
              <a:rPr lang="en-US" b="1" dirty="0"/>
              <a:t>Lack of health care </a:t>
            </a:r>
          </a:p>
          <a:p>
            <a:pPr lvl="1"/>
            <a:r>
              <a:rPr lang="en-US" b="1" dirty="0"/>
              <a:t>War </a:t>
            </a:r>
          </a:p>
          <a:p>
            <a:pPr lvl="1"/>
            <a:r>
              <a:rPr lang="en-US" b="1" dirty="0"/>
              <a:t>Lack of education </a:t>
            </a:r>
          </a:p>
        </p:txBody>
      </p:sp>
    </p:spTree>
    <p:extLst>
      <p:ext uri="{BB962C8B-B14F-4D97-AF65-F5344CB8AC3E}">
        <p14:creationId xmlns:p14="http://schemas.microsoft.com/office/powerpoint/2010/main" val="183587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072" y="300616"/>
            <a:ext cx="9875520" cy="1356360"/>
          </a:xfrm>
        </p:spPr>
        <p:txBody>
          <a:bodyPr/>
          <a:lstStyle/>
          <a:p>
            <a:r>
              <a:rPr lang="en-US" dirty="0"/>
              <a:t>Stage 2: High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037" y="1530926"/>
            <a:ext cx="4754880" cy="4023360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DR drops dramatically </a:t>
            </a:r>
          </a:p>
          <a:p>
            <a:r>
              <a:rPr lang="en-US" sz="2800" b="1" dirty="0"/>
              <a:t>BR still high</a:t>
            </a:r>
          </a:p>
          <a:p>
            <a:r>
              <a:rPr lang="en-US" sz="2800" b="1" dirty="0"/>
              <a:t>RNI increases rapidly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8376" y="1216891"/>
            <a:ext cx="4754880" cy="4023360"/>
          </a:xfrm>
        </p:spPr>
        <p:txBody>
          <a:bodyPr>
            <a:normAutofit fontScale="92500"/>
          </a:bodyPr>
          <a:lstStyle/>
          <a:p>
            <a:r>
              <a:rPr lang="en-US" sz="2400" b="1" dirty="0"/>
              <a:t>Death Rate is falling as a result of: </a:t>
            </a:r>
          </a:p>
          <a:p>
            <a:pPr lvl="1"/>
            <a:r>
              <a:rPr lang="en-US" sz="2400" b="1" dirty="0"/>
              <a:t>Improved health care (e.g. Smallpox Vaccine) </a:t>
            </a:r>
          </a:p>
          <a:p>
            <a:pPr lvl="1"/>
            <a:r>
              <a:rPr lang="en-US" sz="2400" b="1" dirty="0"/>
              <a:t>Improved Hygiene (Water for drinking boiled) </a:t>
            </a:r>
          </a:p>
          <a:p>
            <a:pPr lvl="1"/>
            <a:r>
              <a:rPr lang="en-US" sz="2400" b="1" dirty="0"/>
              <a:t>Improved sanitation </a:t>
            </a:r>
          </a:p>
          <a:p>
            <a:pPr lvl="1"/>
            <a:r>
              <a:rPr lang="en-US" sz="2400" b="1" dirty="0"/>
              <a:t>Improved food production and storage </a:t>
            </a:r>
          </a:p>
          <a:p>
            <a:pPr lvl="1"/>
            <a:r>
              <a:rPr lang="en-US" sz="2400" b="1" dirty="0"/>
              <a:t>Improved transport for food </a:t>
            </a:r>
          </a:p>
          <a:p>
            <a:pPr lvl="1"/>
            <a:r>
              <a:rPr lang="en-US" sz="2400" b="1" dirty="0"/>
              <a:t>Decreased Infant Mortality Rates </a:t>
            </a:r>
          </a:p>
          <a:p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037" y="3228571"/>
            <a:ext cx="4457411" cy="306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571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58618"/>
            <a:ext cx="10568709" cy="1356360"/>
          </a:xfrm>
        </p:spPr>
        <p:txBody>
          <a:bodyPr/>
          <a:lstStyle/>
          <a:p>
            <a:r>
              <a:rPr lang="en-US" dirty="0"/>
              <a:t>Stage 3: Moderate Growth/Late Expanding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8073" y="1614978"/>
            <a:ext cx="4754880" cy="4023360"/>
          </a:xfrm>
        </p:spPr>
        <p:txBody>
          <a:bodyPr>
            <a:normAutofit/>
          </a:bodyPr>
          <a:lstStyle/>
          <a:p>
            <a:r>
              <a:rPr lang="en-US" sz="2400" b="1" dirty="0"/>
              <a:t>BR starts to decline while DR continues to stay low</a:t>
            </a:r>
          </a:p>
          <a:p>
            <a:r>
              <a:rPr lang="en-US" sz="2400" b="1" dirty="0"/>
              <a:t> RNI is much slower growth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3721" y="1724891"/>
            <a:ext cx="4754880" cy="4023360"/>
          </a:xfrm>
        </p:spPr>
        <p:txBody>
          <a:bodyPr>
            <a:normAutofit/>
          </a:bodyPr>
          <a:lstStyle/>
          <a:p>
            <a:r>
              <a:rPr lang="en-US" sz="2800" b="1" dirty="0"/>
              <a:t>Reasons: </a:t>
            </a:r>
          </a:p>
          <a:p>
            <a:pPr lvl="1"/>
            <a:r>
              <a:rPr lang="en-US" sz="2800" b="1" dirty="0"/>
              <a:t>Family planning available </a:t>
            </a:r>
          </a:p>
          <a:p>
            <a:pPr lvl="1"/>
            <a:r>
              <a:rPr lang="en-US" sz="2800" b="1" dirty="0"/>
              <a:t>Lower Infant Mortality Rate </a:t>
            </a:r>
          </a:p>
          <a:p>
            <a:pPr lvl="1"/>
            <a:r>
              <a:rPr lang="en-US" sz="2800" b="1" dirty="0"/>
              <a:t>Increased mechanization reduces need for workers </a:t>
            </a:r>
          </a:p>
          <a:p>
            <a:pPr lvl="1"/>
            <a:r>
              <a:rPr lang="en-US" sz="2800" b="1" dirty="0"/>
              <a:t>Increased standard of living </a:t>
            </a:r>
          </a:p>
          <a:p>
            <a:pPr lvl="1"/>
            <a:r>
              <a:rPr lang="en-US" sz="2800" b="1" dirty="0"/>
              <a:t>Changing status of women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073" y="3127664"/>
            <a:ext cx="4290128" cy="295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601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37" y="240146"/>
            <a:ext cx="9875520" cy="1356360"/>
          </a:xfrm>
        </p:spPr>
        <p:txBody>
          <a:bodyPr/>
          <a:lstStyle/>
          <a:p>
            <a:r>
              <a:rPr lang="en-US" dirty="0"/>
              <a:t>Stage 4: Low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6527" y="1428867"/>
            <a:ext cx="5669558" cy="4023360"/>
          </a:xfrm>
        </p:spPr>
        <p:txBody>
          <a:bodyPr>
            <a:normAutofit/>
          </a:bodyPr>
          <a:lstStyle/>
          <a:p>
            <a:r>
              <a:rPr lang="en-US" sz="2400" b="1" dirty="0"/>
              <a:t>A country reaches this point when the BR and DR low are almost equal leading </a:t>
            </a:r>
          </a:p>
          <a:p>
            <a:r>
              <a:rPr lang="en-US" sz="2400" b="1" dirty="0"/>
              <a:t>RNI of almost 0 (Zero Population Growth) or close to Negative Population Growth.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7685" y="1393306"/>
            <a:ext cx="4754880" cy="4114800"/>
          </a:xfrm>
        </p:spPr>
        <p:txBody>
          <a:bodyPr>
            <a:normAutofit/>
          </a:bodyPr>
          <a:lstStyle/>
          <a:p>
            <a:r>
              <a:rPr lang="en-US" sz="2400" b="1" dirty="0"/>
              <a:t>Reasons for Change: </a:t>
            </a:r>
          </a:p>
          <a:p>
            <a:pPr lvl="1"/>
            <a:r>
              <a:rPr lang="en-US" sz="2400" b="1" dirty="0"/>
              <a:t>Women in workforce instead of home </a:t>
            </a:r>
          </a:p>
          <a:p>
            <a:pPr lvl="1"/>
            <a:r>
              <a:rPr lang="en-US" sz="2400" b="1" dirty="0"/>
              <a:t>Availability of Birth Control </a:t>
            </a:r>
          </a:p>
          <a:p>
            <a:pPr lvl="1"/>
            <a:r>
              <a:rPr lang="en-US" sz="2400" b="1" dirty="0"/>
              <a:t>Changes in leisure activity not suitable for couples with children (bars, travel) </a:t>
            </a:r>
          </a:p>
          <a:p>
            <a:pPr lvl="1"/>
            <a:r>
              <a:rPr lang="en-US" sz="2400" b="1" dirty="0"/>
              <a:t>Higher education levels </a:t>
            </a:r>
          </a:p>
          <a:p>
            <a:pPr lvl="1"/>
            <a:r>
              <a:rPr lang="en-US" sz="2400" b="1" dirty="0"/>
              <a:t>Pessimism about future </a:t>
            </a:r>
          </a:p>
          <a:p>
            <a:endParaRPr lang="en-US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522" y="3615266"/>
            <a:ext cx="4049568" cy="2843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806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3187" y="361949"/>
            <a:ext cx="8885626" cy="6134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3083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470</TotalTime>
  <Words>275</Words>
  <Application>Microsoft Office PowerPoint</Application>
  <PresentationFormat>Widescreen</PresentationFormat>
  <Paragraphs>54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Corbel</vt:lpstr>
      <vt:lpstr>Basis</vt:lpstr>
      <vt:lpstr>The Demographic Transition Model</vt:lpstr>
      <vt:lpstr>Stage 1: Low Growth</vt:lpstr>
      <vt:lpstr>Stage 2: High Growth</vt:lpstr>
      <vt:lpstr>Stage 3: Moderate Growth/Late Expanding</vt:lpstr>
      <vt:lpstr>Stage 4: Low Growth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Demographic Transition Model</dc:title>
  <dc:creator>Pamela McCabe</dc:creator>
  <cp:lastModifiedBy>John Burgess</cp:lastModifiedBy>
  <cp:revision>21</cp:revision>
  <cp:lastPrinted>2016-01-20T18:53:09Z</cp:lastPrinted>
  <dcterms:created xsi:type="dcterms:W3CDTF">2016-01-19T17:26:18Z</dcterms:created>
  <dcterms:modified xsi:type="dcterms:W3CDTF">2019-10-22T12:53:19Z</dcterms:modified>
</cp:coreProperties>
</file>